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31" r:id="rId2"/>
    <p:sldId id="329" r:id="rId3"/>
    <p:sldId id="256" r:id="rId4"/>
    <p:sldId id="287" r:id="rId5"/>
    <p:sldId id="257" r:id="rId6"/>
    <p:sldId id="288" r:id="rId7"/>
    <p:sldId id="275" r:id="rId8"/>
    <p:sldId id="277" r:id="rId9"/>
    <p:sldId id="284" r:id="rId10"/>
    <p:sldId id="285" r:id="rId11"/>
    <p:sldId id="289" r:id="rId12"/>
    <p:sldId id="281" r:id="rId13"/>
    <p:sldId id="291" r:id="rId14"/>
    <p:sldId id="294" r:id="rId15"/>
    <p:sldId id="297" r:id="rId16"/>
    <p:sldId id="300" r:id="rId17"/>
    <p:sldId id="306" r:id="rId18"/>
    <p:sldId id="312" r:id="rId19"/>
    <p:sldId id="303" r:id="rId20"/>
    <p:sldId id="290" r:id="rId21"/>
    <p:sldId id="309" r:id="rId22"/>
    <p:sldId id="315" r:id="rId23"/>
    <p:sldId id="318" r:id="rId24"/>
    <p:sldId id="321" r:id="rId25"/>
    <p:sldId id="323" r:id="rId26"/>
    <p:sldId id="326" r:id="rId27"/>
    <p:sldId id="274" r:id="rId28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900"/>
    <p:restoredTop sz="96327"/>
  </p:normalViewPr>
  <p:slideViewPr>
    <p:cSldViewPr snapToGrid="0">
      <p:cViewPr varScale="1">
        <p:scale>
          <a:sx n="115" d="100"/>
          <a:sy n="115" d="100"/>
        </p:scale>
        <p:origin x="23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6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Book5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English Cur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Sheet1!$A$3:$A$6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Sheet1!$B$3:$B$6</c:f>
              <c:numCache>
                <c:formatCode>0.0%</c:formatCode>
                <c:ptCount val="4"/>
                <c:pt idx="0">
                  <c:v>0.19018404907975461</c:v>
                </c:pt>
                <c:pt idx="1">
                  <c:v>0.21472392638036811</c:v>
                </c:pt>
                <c:pt idx="2">
                  <c:v>0.29447852760736198</c:v>
                </c:pt>
                <c:pt idx="3">
                  <c:v>0.30061349693251532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D0-4543-8E14-01DE69CC0C9D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Greek Cur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Sheet1!$A$3:$A$6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Sheet1!$C$3:$C$6</c:f>
              <c:numCache>
                <c:formatCode>0.0%</c:formatCode>
                <c:ptCount val="4"/>
                <c:pt idx="0">
                  <c:v>0.20149253731343283</c:v>
                </c:pt>
                <c:pt idx="1">
                  <c:v>0.17164179104477612</c:v>
                </c:pt>
                <c:pt idx="2">
                  <c:v>0.33582089552238809</c:v>
                </c:pt>
                <c:pt idx="3">
                  <c:v>0.29104477611940299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D0-4543-8E14-01DE69CC0C9D}"/>
            </c:ext>
          </c:extLst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University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Sheet1!$A$3:$A$6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Sheet1!$D$3:$D$6</c:f>
              <c:numCache>
                <c:formatCode>0.0%</c:formatCode>
                <c:ptCount val="4"/>
                <c:pt idx="0">
                  <c:v>0.1328125</c:v>
                </c:pt>
                <c:pt idx="1">
                  <c:v>0.140625</c:v>
                </c:pt>
                <c:pt idx="2">
                  <c:v>0.3203125</c:v>
                </c:pt>
                <c:pt idx="3">
                  <c:v>0.40625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D0-4543-8E14-01DE69CC0C9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52638016"/>
        <c:axId val="508644144"/>
      </c:barChart>
      <c:catAx>
        <c:axId val="352638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8644144"/>
        <c:crosses val="autoZero"/>
        <c:auto val="1"/>
        <c:lblAlgn val="ctr"/>
        <c:lblOffset val="100"/>
        <c:noMultiLvlLbl val="0"/>
      </c:catAx>
      <c:valAx>
        <c:axId val="50864414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52638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Sheet1!$B$118</c:f>
              <c:strCache>
                <c:ptCount val="1"/>
                <c:pt idx="0">
                  <c:v>English Cur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Sheet1!$A$119:$A$122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Sheet1!$B$119:$B$122</c:f>
              <c:numCache>
                <c:formatCode>0.0%</c:formatCode>
                <c:ptCount val="4"/>
                <c:pt idx="0">
                  <c:v>4.2735042735042736E-2</c:v>
                </c:pt>
                <c:pt idx="1">
                  <c:v>0.1111111111111111</c:v>
                </c:pt>
                <c:pt idx="2">
                  <c:v>0.47008547008547008</c:v>
                </c:pt>
                <c:pt idx="3">
                  <c:v>0.37606837606837606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41-374F-80C9-65180B82B699}"/>
            </c:ext>
          </c:extLst>
        </c:ser>
        <c:ser>
          <c:idx val="1"/>
          <c:order val="1"/>
          <c:tx>
            <c:strRef>
              <c:f>Sheet1!$C$118</c:f>
              <c:strCache>
                <c:ptCount val="1"/>
                <c:pt idx="0">
                  <c:v>Greek Cur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Sheet1!$A$119:$A$122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Sheet1!$C$119:$C$122</c:f>
              <c:numCache>
                <c:formatCode>0.0%</c:formatCode>
                <c:ptCount val="4"/>
                <c:pt idx="0">
                  <c:v>5.0505050505050504E-2</c:v>
                </c:pt>
                <c:pt idx="1">
                  <c:v>0.20202020202020202</c:v>
                </c:pt>
                <c:pt idx="2">
                  <c:v>0.40404040404040403</c:v>
                </c:pt>
                <c:pt idx="3">
                  <c:v>0.34343434343434343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41-374F-80C9-65180B82B699}"/>
            </c:ext>
          </c:extLst>
        </c:ser>
        <c:ser>
          <c:idx val="2"/>
          <c:order val="2"/>
          <c:tx>
            <c:strRef>
              <c:f>Sheet1!$D$118</c:f>
              <c:strCache>
                <c:ptCount val="1"/>
                <c:pt idx="0">
                  <c:v>University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Sheet1!$A$119:$A$122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Sheet1!$D$119:$D$122</c:f>
              <c:numCache>
                <c:formatCode>0.0%</c:formatCode>
                <c:ptCount val="4"/>
                <c:pt idx="0">
                  <c:v>0</c:v>
                </c:pt>
                <c:pt idx="1">
                  <c:v>7.8947368421052627E-2</c:v>
                </c:pt>
                <c:pt idx="2">
                  <c:v>0.47368421052631576</c:v>
                </c:pt>
                <c:pt idx="3">
                  <c:v>0.44736842105263158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41-374F-80C9-65180B82B69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430250416"/>
        <c:axId val="1429921760"/>
      </c:barChart>
      <c:catAx>
        <c:axId val="14302504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9921760"/>
        <c:crosses val="autoZero"/>
        <c:auto val="1"/>
        <c:lblAlgn val="ctr"/>
        <c:lblOffset val="100"/>
        <c:noMultiLvlLbl val="0"/>
      </c:catAx>
      <c:valAx>
        <c:axId val="142992176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430250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Sheet1!$B$130</c:f>
              <c:strCache>
                <c:ptCount val="1"/>
                <c:pt idx="0">
                  <c:v>English Cur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Sheet1!$A$131:$A$134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Sheet1!$B$131:$B$134</c:f>
              <c:numCache>
                <c:formatCode>0.0%</c:formatCode>
                <c:ptCount val="4"/>
                <c:pt idx="0">
                  <c:v>0.16129032258064516</c:v>
                </c:pt>
                <c:pt idx="1">
                  <c:v>0.60483870967741937</c:v>
                </c:pt>
                <c:pt idx="2">
                  <c:v>0.18548387096774194</c:v>
                </c:pt>
                <c:pt idx="3">
                  <c:v>4.8387096774193547E-2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8B-904B-9870-A7ACC498E2B8}"/>
            </c:ext>
          </c:extLst>
        </c:ser>
        <c:ser>
          <c:idx val="1"/>
          <c:order val="1"/>
          <c:tx>
            <c:strRef>
              <c:f>Sheet1!$C$130</c:f>
              <c:strCache>
                <c:ptCount val="1"/>
                <c:pt idx="0">
                  <c:v>Greek Cur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Sheet1!$A$131:$A$134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Sheet1!$C$131:$C$134</c:f>
              <c:numCache>
                <c:formatCode>0.0%</c:formatCode>
                <c:ptCount val="4"/>
                <c:pt idx="0">
                  <c:v>9.8039215686274508E-2</c:v>
                </c:pt>
                <c:pt idx="1">
                  <c:v>0.50980392156862742</c:v>
                </c:pt>
                <c:pt idx="2">
                  <c:v>0.30392156862745096</c:v>
                </c:pt>
                <c:pt idx="3">
                  <c:v>8.8235294117647065E-2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8B-904B-9870-A7ACC498E2B8}"/>
            </c:ext>
          </c:extLst>
        </c:ser>
        <c:ser>
          <c:idx val="2"/>
          <c:order val="2"/>
          <c:tx>
            <c:strRef>
              <c:f>Sheet1!$D$130</c:f>
              <c:strCache>
                <c:ptCount val="1"/>
                <c:pt idx="0">
                  <c:v>University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Sheet1!$A$131:$A$134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Sheet1!$D$131:$D$134</c:f>
              <c:numCache>
                <c:formatCode>0.0%</c:formatCode>
                <c:ptCount val="4"/>
                <c:pt idx="0">
                  <c:v>0.13157894736842105</c:v>
                </c:pt>
                <c:pt idx="1">
                  <c:v>0.56578947368421051</c:v>
                </c:pt>
                <c:pt idx="2">
                  <c:v>0.26315789473684209</c:v>
                </c:pt>
                <c:pt idx="3">
                  <c:v>3.9473684210526314E-2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8B-904B-9870-A7ACC498E2B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297312240"/>
        <c:axId val="296967504"/>
      </c:barChart>
      <c:catAx>
        <c:axId val="2973122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6967504"/>
        <c:crosses val="autoZero"/>
        <c:auto val="1"/>
        <c:lblAlgn val="ctr"/>
        <c:lblOffset val="100"/>
        <c:noMultiLvlLbl val="0"/>
      </c:catAx>
      <c:valAx>
        <c:axId val="2969675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97312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Sheet1!$B$143</c:f>
              <c:strCache>
                <c:ptCount val="1"/>
                <c:pt idx="0">
                  <c:v>English Cur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Sheet1!$A$144:$A$147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Sheet1!$B$144:$B$147</c:f>
              <c:numCache>
                <c:formatCode>0.0%</c:formatCode>
                <c:ptCount val="4"/>
                <c:pt idx="0">
                  <c:v>4.8387096774193547E-2</c:v>
                </c:pt>
                <c:pt idx="1">
                  <c:v>0.39516129032258063</c:v>
                </c:pt>
                <c:pt idx="2">
                  <c:v>0.45967741935483869</c:v>
                </c:pt>
                <c:pt idx="3">
                  <c:v>9.6774193548387094E-2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F1-0B48-9787-2B21AEBB8233}"/>
            </c:ext>
          </c:extLst>
        </c:ser>
        <c:ser>
          <c:idx val="1"/>
          <c:order val="1"/>
          <c:tx>
            <c:strRef>
              <c:f>Sheet1!$C$143</c:f>
              <c:strCache>
                <c:ptCount val="1"/>
                <c:pt idx="0">
                  <c:v>Greek Cur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Sheet1!$A$144:$A$147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Sheet1!$C$144:$C$147</c:f>
              <c:numCache>
                <c:formatCode>0.0%</c:formatCode>
                <c:ptCount val="4"/>
                <c:pt idx="0">
                  <c:v>5.8823529411764705E-2</c:v>
                </c:pt>
                <c:pt idx="1">
                  <c:v>0.31372549019607843</c:v>
                </c:pt>
                <c:pt idx="2">
                  <c:v>0.52941176470588236</c:v>
                </c:pt>
                <c:pt idx="3">
                  <c:v>9.8039215686274508E-2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F1-0B48-9787-2B21AEBB823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386042448"/>
        <c:axId val="1411234528"/>
      </c:barChart>
      <c:catAx>
        <c:axId val="13860424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11234528"/>
        <c:crosses val="autoZero"/>
        <c:auto val="1"/>
        <c:lblAlgn val="ctr"/>
        <c:lblOffset val="100"/>
        <c:noMultiLvlLbl val="0"/>
      </c:catAx>
      <c:valAx>
        <c:axId val="141123452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386042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Sheet1!$B$158</c:f>
              <c:strCache>
                <c:ptCount val="1"/>
                <c:pt idx="0">
                  <c:v>English Cur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Sheet1!$A$159:$A$162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Sheet1!$B$159:$B$162</c:f>
              <c:numCache>
                <c:formatCode>0.0%</c:formatCode>
                <c:ptCount val="4"/>
                <c:pt idx="0">
                  <c:v>4.2735042735042736E-2</c:v>
                </c:pt>
                <c:pt idx="1">
                  <c:v>0.15384615384615385</c:v>
                </c:pt>
                <c:pt idx="2">
                  <c:v>0.61538461538461542</c:v>
                </c:pt>
                <c:pt idx="3">
                  <c:v>0.18803418803418803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08-C34A-A192-ABD7B1EBE699}"/>
            </c:ext>
          </c:extLst>
        </c:ser>
        <c:ser>
          <c:idx val="1"/>
          <c:order val="1"/>
          <c:tx>
            <c:strRef>
              <c:f>Sheet1!$C$158</c:f>
              <c:strCache>
                <c:ptCount val="1"/>
                <c:pt idx="0">
                  <c:v>Greek Cur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Sheet1!$A$159:$A$162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Sheet1!$C$159:$C$162</c:f>
              <c:numCache>
                <c:formatCode>0.0%</c:formatCode>
                <c:ptCount val="4"/>
                <c:pt idx="0">
                  <c:v>3.0303030303030304E-2</c:v>
                </c:pt>
                <c:pt idx="1">
                  <c:v>0.23232323232323232</c:v>
                </c:pt>
                <c:pt idx="2">
                  <c:v>0.65656565656565657</c:v>
                </c:pt>
                <c:pt idx="3">
                  <c:v>8.0808080808080815E-2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08-C34A-A192-ABD7B1EBE699}"/>
            </c:ext>
          </c:extLst>
        </c:ser>
        <c:ser>
          <c:idx val="2"/>
          <c:order val="2"/>
          <c:tx>
            <c:strRef>
              <c:f>Sheet1!$D$158</c:f>
              <c:strCache>
                <c:ptCount val="1"/>
                <c:pt idx="0">
                  <c:v>University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Sheet1!$A$159:$A$162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Sheet1!$D$159:$D$162</c:f>
              <c:numCache>
                <c:formatCode>0.0%</c:formatCode>
                <c:ptCount val="4"/>
                <c:pt idx="0">
                  <c:v>7.8947368421052627E-2</c:v>
                </c:pt>
                <c:pt idx="1">
                  <c:v>0.38157894736842107</c:v>
                </c:pt>
                <c:pt idx="2">
                  <c:v>0.51315789473684215</c:v>
                </c:pt>
                <c:pt idx="3">
                  <c:v>2.6315789473684209E-2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D08-C34A-A192-ABD7B1EBE69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407299280"/>
        <c:axId val="1407301008"/>
      </c:barChart>
      <c:catAx>
        <c:axId val="14072992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07301008"/>
        <c:crosses val="autoZero"/>
        <c:auto val="1"/>
        <c:lblAlgn val="ctr"/>
        <c:lblOffset val="100"/>
        <c:noMultiLvlLbl val="0"/>
      </c:catAx>
      <c:valAx>
        <c:axId val="140730100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407299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Sheet1!$B$170</c:f>
              <c:strCache>
                <c:ptCount val="1"/>
                <c:pt idx="0">
                  <c:v>English Cur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Sheet1!$A$171:$A$174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Sheet1!$B$171:$B$174</c:f>
              <c:numCache>
                <c:formatCode>0.0%</c:formatCode>
                <c:ptCount val="4"/>
                <c:pt idx="0">
                  <c:v>1.7094017094017096E-2</c:v>
                </c:pt>
                <c:pt idx="1">
                  <c:v>8.5470085470085472E-2</c:v>
                </c:pt>
                <c:pt idx="2">
                  <c:v>0.64102564102564108</c:v>
                </c:pt>
                <c:pt idx="3">
                  <c:v>0.25641025641025639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AC-274D-9E8F-C190F1AB01A3}"/>
            </c:ext>
          </c:extLst>
        </c:ser>
        <c:ser>
          <c:idx val="1"/>
          <c:order val="1"/>
          <c:tx>
            <c:strRef>
              <c:f>Sheet1!$C$170</c:f>
              <c:strCache>
                <c:ptCount val="1"/>
                <c:pt idx="0">
                  <c:v>Greek Cur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Sheet1!$A$171:$A$174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Sheet1!$C$171:$C$174</c:f>
              <c:numCache>
                <c:formatCode>0.0%</c:formatCode>
                <c:ptCount val="4"/>
                <c:pt idx="0">
                  <c:v>1.0101010101010102E-2</c:v>
                </c:pt>
                <c:pt idx="1">
                  <c:v>7.0707070707070704E-2</c:v>
                </c:pt>
                <c:pt idx="2">
                  <c:v>0.64646464646464652</c:v>
                </c:pt>
                <c:pt idx="3">
                  <c:v>0.27272727272727271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AC-274D-9E8F-C190F1AB01A3}"/>
            </c:ext>
          </c:extLst>
        </c:ser>
        <c:ser>
          <c:idx val="2"/>
          <c:order val="2"/>
          <c:tx>
            <c:strRef>
              <c:f>Sheet1!$D$170</c:f>
              <c:strCache>
                <c:ptCount val="1"/>
                <c:pt idx="0">
                  <c:v>University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Sheet1!$A$171:$A$174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Sheet1!$D$171:$D$174</c:f>
              <c:numCache>
                <c:formatCode>0.0%</c:formatCode>
                <c:ptCount val="4"/>
                <c:pt idx="0">
                  <c:v>1.3157894736842105E-2</c:v>
                </c:pt>
                <c:pt idx="1">
                  <c:v>0.22368421052631579</c:v>
                </c:pt>
                <c:pt idx="2">
                  <c:v>0.64473684210526316</c:v>
                </c:pt>
                <c:pt idx="3">
                  <c:v>0.11842105263157894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AC-274D-9E8F-C190F1AB01A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407442896"/>
        <c:axId val="1407444624"/>
      </c:barChart>
      <c:catAx>
        <c:axId val="14074428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07444624"/>
        <c:crosses val="autoZero"/>
        <c:auto val="1"/>
        <c:lblAlgn val="ctr"/>
        <c:lblOffset val="100"/>
        <c:noMultiLvlLbl val="0"/>
      </c:catAx>
      <c:valAx>
        <c:axId val="140744462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407442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Sheet1!$B$180</c:f>
              <c:strCache>
                <c:ptCount val="1"/>
                <c:pt idx="0">
                  <c:v>English Cur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Sheet1!$A$181:$A$184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Sheet1!$B$181:$B$184</c:f>
              <c:numCache>
                <c:formatCode>0.0%</c:formatCode>
                <c:ptCount val="4"/>
                <c:pt idx="0">
                  <c:v>5.9829059829059832E-2</c:v>
                </c:pt>
                <c:pt idx="1">
                  <c:v>0.19658119658119658</c:v>
                </c:pt>
                <c:pt idx="2">
                  <c:v>0.50427350427350426</c:v>
                </c:pt>
                <c:pt idx="3">
                  <c:v>0.23931623931623933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F9-7743-941A-3C7A696BA501}"/>
            </c:ext>
          </c:extLst>
        </c:ser>
        <c:ser>
          <c:idx val="1"/>
          <c:order val="1"/>
          <c:tx>
            <c:strRef>
              <c:f>Sheet1!$C$180</c:f>
              <c:strCache>
                <c:ptCount val="1"/>
                <c:pt idx="0">
                  <c:v>Greek Cur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Sheet1!$A$181:$A$184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Sheet1!$C$181:$C$184</c:f>
              <c:numCache>
                <c:formatCode>0.0%</c:formatCode>
                <c:ptCount val="4"/>
                <c:pt idx="0">
                  <c:v>4.0404040404040407E-2</c:v>
                </c:pt>
                <c:pt idx="1">
                  <c:v>0.22222222222222221</c:v>
                </c:pt>
                <c:pt idx="2">
                  <c:v>0.5252525252525253</c:v>
                </c:pt>
                <c:pt idx="3">
                  <c:v>0.21212121212121213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F9-7743-941A-3C7A696BA501}"/>
            </c:ext>
          </c:extLst>
        </c:ser>
        <c:ser>
          <c:idx val="2"/>
          <c:order val="2"/>
          <c:tx>
            <c:strRef>
              <c:f>Sheet1!$D$180</c:f>
              <c:strCache>
                <c:ptCount val="1"/>
                <c:pt idx="0">
                  <c:v>University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Sheet1!$A$181:$A$184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Sheet1!$D$181:$D$184</c:f>
              <c:numCache>
                <c:formatCode>0.0%</c:formatCode>
                <c:ptCount val="4"/>
                <c:pt idx="0">
                  <c:v>0.13157894736842105</c:v>
                </c:pt>
                <c:pt idx="1">
                  <c:v>0.36842105263157893</c:v>
                </c:pt>
                <c:pt idx="2">
                  <c:v>0.40789473684210525</c:v>
                </c:pt>
                <c:pt idx="3">
                  <c:v>9.2105263157894732E-2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CF9-7743-941A-3C7A696BA50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39640367"/>
        <c:axId val="339603647"/>
      </c:barChart>
      <c:catAx>
        <c:axId val="3396403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603647"/>
        <c:crosses val="autoZero"/>
        <c:auto val="1"/>
        <c:lblAlgn val="ctr"/>
        <c:lblOffset val="100"/>
        <c:noMultiLvlLbl val="0"/>
      </c:catAx>
      <c:valAx>
        <c:axId val="339603647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396403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Sheet1!$B$197</c:f>
              <c:strCache>
                <c:ptCount val="1"/>
                <c:pt idx="0">
                  <c:v>English Cur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Sheet1!$A$198:$A$201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Sheet1!$B$198:$B$201</c:f>
              <c:numCache>
                <c:formatCode>0.0%</c:formatCode>
                <c:ptCount val="4"/>
                <c:pt idx="0">
                  <c:v>0.26495726495726496</c:v>
                </c:pt>
                <c:pt idx="1">
                  <c:v>0.52991452991452992</c:v>
                </c:pt>
                <c:pt idx="2">
                  <c:v>0.13675213675213677</c:v>
                </c:pt>
                <c:pt idx="3">
                  <c:v>6.8376068376068383E-2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94-D04B-8213-EA030662AF91}"/>
            </c:ext>
          </c:extLst>
        </c:ser>
        <c:ser>
          <c:idx val="1"/>
          <c:order val="1"/>
          <c:tx>
            <c:strRef>
              <c:f>Sheet1!$C$197</c:f>
              <c:strCache>
                <c:ptCount val="1"/>
                <c:pt idx="0">
                  <c:v>Greek Cur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Sheet1!$A$198:$A$201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Sheet1!$C$198:$C$201</c:f>
              <c:numCache>
                <c:formatCode>0.0%</c:formatCode>
                <c:ptCount val="4"/>
                <c:pt idx="0">
                  <c:v>4.0404040404040407E-2</c:v>
                </c:pt>
                <c:pt idx="1">
                  <c:v>0.5252525252525253</c:v>
                </c:pt>
                <c:pt idx="2">
                  <c:v>0.33333333333333331</c:v>
                </c:pt>
                <c:pt idx="3">
                  <c:v>0.10101010101010101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94-D04B-8213-EA030662AF9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408430048"/>
        <c:axId val="1408431776"/>
      </c:barChart>
      <c:catAx>
        <c:axId val="14084300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08431776"/>
        <c:crosses val="autoZero"/>
        <c:auto val="1"/>
        <c:lblAlgn val="ctr"/>
        <c:lblOffset val="100"/>
        <c:noMultiLvlLbl val="0"/>
      </c:catAx>
      <c:valAx>
        <c:axId val="140843177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408430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Sheet1!$B$205</c:f>
              <c:strCache>
                <c:ptCount val="1"/>
                <c:pt idx="0">
                  <c:v>English Cur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Sheet1!$A$206:$A$209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Sheet1!$B$206:$B$209</c:f>
              <c:numCache>
                <c:formatCode>0.0%</c:formatCode>
                <c:ptCount val="4"/>
                <c:pt idx="0">
                  <c:v>5.9829059829059832E-2</c:v>
                </c:pt>
                <c:pt idx="1">
                  <c:v>0.30769230769230771</c:v>
                </c:pt>
                <c:pt idx="2">
                  <c:v>0.50427350427350426</c:v>
                </c:pt>
                <c:pt idx="3">
                  <c:v>0.12820512820512819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29-5A42-AA9C-F250ACA36814}"/>
            </c:ext>
          </c:extLst>
        </c:ser>
        <c:ser>
          <c:idx val="1"/>
          <c:order val="1"/>
          <c:tx>
            <c:strRef>
              <c:f>Sheet1!$C$205</c:f>
              <c:strCache>
                <c:ptCount val="1"/>
                <c:pt idx="0">
                  <c:v>Greek Cur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Sheet1!$A$206:$A$209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Sheet1!$C$206:$C$209</c:f>
              <c:numCache>
                <c:formatCode>0.0%</c:formatCode>
                <c:ptCount val="4"/>
                <c:pt idx="0">
                  <c:v>0.12121212121212122</c:v>
                </c:pt>
                <c:pt idx="1">
                  <c:v>0.59595959595959591</c:v>
                </c:pt>
                <c:pt idx="2">
                  <c:v>0.19191919191919191</c:v>
                </c:pt>
                <c:pt idx="3">
                  <c:v>9.0909090909090912E-2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29-5A42-AA9C-F250ACA36814}"/>
            </c:ext>
          </c:extLst>
        </c:ser>
        <c:ser>
          <c:idx val="2"/>
          <c:order val="2"/>
          <c:tx>
            <c:strRef>
              <c:f>Sheet1!$D$205</c:f>
              <c:strCache>
                <c:ptCount val="1"/>
                <c:pt idx="0">
                  <c:v>University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Sheet1!$A$206:$A$209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Sheet1!$D$206:$D$209</c:f>
              <c:numCache>
                <c:formatCode>0.0%</c:formatCode>
                <c:ptCount val="4"/>
                <c:pt idx="0">
                  <c:v>9.2105263157894732E-2</c:v>
                </c:pt>
                <c:pt idx="1">
                  <c:v>0.36842105263157893</c:v>
                </c:pt>
                <c:pt idx="2">
                  <c:v>0.36842105263157893</c:v>
                </c:pt>
                <c:pt idx="3">
                  <c:v>0.17105263157894737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29-5A42-AA9C-F250ACA3681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513424736"/>
        <c:axId val="768031696"/>
      </c:barChart>
      <c:catAx>
        <c:axId val="15134247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8031696"/>
        <c:crosses val="autoZero"/>
        <c:auto val="1"/>
        <c:lblAlgn val="ctr"/>
        <c:lblOffset val="100"/>
        <c:noMultiLvlLbl val="0"/>
      </c:catAx>
      <c:valAx>
        <c:axId val="76803169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513424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Sheet1!$B$219</c:f>
              <c:strCache>
                <c:ptCount val="1"/>
                <c:pt idx="0">
                  <c:v>English Cur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Sheet1!$A$220:$A$223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Sheet1!$B$220:$B$223</c:f>
              <c:numCache>
                <c:formatCode>0.0%</c:formatCode>
                <c:ptCount val="4"/>
                <c:pt idx="0">
                  <c:v>8.0645161290322578E-3</c:v>
                </c:pt>
                <c:pt idx="1">
                  <c:v>2.4193548387096774E-2</c:v>
                </c:pt>
                <c:pt idx="2">
                  <c:v>0.5161290322580645</c:v>
                </c:pt>
                <c:pt idx="3">
                  <c:v>0.45161290322580644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9C-864A-9CE3-70CB8484091C}"/>
            </c:ext>
          </c:extLst>
        </c:ser>
        <c:ser>
          <c:idx val="1"/>
          <c:order val="1"/>
          <c:tx>
            <c:strRef>
              <c:f>Sheet1!$C$219</c:f>
              <c:strCache>
                <c:ptCount val="1"/>
                <c:pt idx="0">
                  <c:v>Greek Cur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Sheet1!$A$220:$A$223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Sheet1!$C$220:$C$223</c:f>
              <c:numCache>
                <c:formatCode>0.0%</c:formatCode>
                <c:ptCount val="4"/>
                <c:pt idx="0">
                  <c:v>9.8039215686274508E-3</c:v>
                </c:pt>
                <c:pt idx="1">
                  <c:v>9.8039215686274508E-3</c:v>
                </c:pt>
                <c:pt idx="2">
                  <c:v>0.50980392156862742</c:v>
                </c:pt>
                <c:pt idx="3">
                  <c:v>0.47058823529411764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9C-864A-9CE3-70CB8484091C}"/>
            </c:ext>
          </c:extLst>
        </c:ser>
        <c:ser>
          <c:idx val="2"/>
          <c:order val="2"/>
          <c:tx>
            <c:strRef>
              <c:f>Sheet1!$D$219</c:f>
              <c:strCache>
                <c:ptCount val="1"/>
                <c:pt idx="0">
                  <c:v>University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Sheet1!$A$220:$A$223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Sheet1!$D$220:$D$223</c:f>
              <c:numCache>
                <c:formatCode>0.0%</c:formatCode>
                <c:ptCount val="4"/>
                <c:pt idx="0">
                  <c:v>2.6315789473684209E-2</c:v>
                </c:pt>
                <c:pt idx="1">
                  <c:v>9.2105263157894732E-2</c:v>
                </c:pt>
                <c:pt idx="2">
                  <c:v>0.53947368421052633</c:v>
                </c:pt>
                <c:pt idx="3">
                  <c:v>0.34210526315789475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9C-864A-9CE3-70CB8484091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390629216"/>
        <c:axId val="1390630944"/>
      </c:barChart>
      <c:catAx>
        <c:axId val="13906292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90630944"/>
        <c:crosses val="autoZero"/>
        <c:auto val="1"/>
        <c:lblAlgn val="ctr"/>
        <c:lblOffset val="100"/>
        <c:noMultiLvlLbl val="0"/>
      </c:catAx>
      <c:valAx>
        <c:axId val="139063094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390629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English Cur</c:v>
                </c:pt>
                <c:pt idx="1">
                  <c:v>Greek Cur</c:v>
                </c:pt>
                <c:pt idx="2">
                  <c:v>University</c:v>
                </c:pt>
              </c:strCache>
            </c:strRef>
          </c:cat>
          <c:val>
            <c:numRef>
              <c:f>Sheet1!$B$2:$D$2</c:f>
              <c:numCache>
                <c:formatCode>0.0%</c:formatCode>
                <c:ptCount val="3"/>
                <c:pt idx="0">
                  <c:v>0.6380368098159509</c:v>
                </c:pt>
                <c:pt idx="1">
                  <c:v>0.32089552238805968</c:v>
                </c:pt>
                <c:pt idx="2">
                  <c:v>0.34090909090909088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47-654C-809F-D70D9336F3CF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English Cur</c:v>
                </c:pt>
                <c:pt idx="1">
                  <c:v>Greek Cur</c:v>
                </c:pt>
                <c:pt idx="2">
                  <c:v>University</c:v>
                </c:pt>
              </c:strCache>
            </c:strRef>
          </c:cat>
          <c:val>
            <c:numRef>
              <c:f>Sheet1!$B$3:$D$3</c:f>
              <c:numCache>
                <c:formatCode>0.0%</c:formatCode>
                <c:ptCount val="3"/>
                <c:pt idx="0">
                  <c:v>0.3619631901840491</c:v>
                </c:pt>
                <c:pt idx="1">
                  <c:v>0.67910447761194026</c:v>
                </c:pt>
                <c:pt idx="2">
                  <c:v>0.65909090909090906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47-654C-809F-D70D9336F3C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531807456"/>
        <c:axId val="1530942320"/>
      </c:barChart>
      <c:catAx>
        <c:axId val="15318074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942320"/>
        <c:crosses val="autoZero"/>
        <c:auto val="1"/>
        <c:lblAlgn val="ctr"/>
        <c:lblOffset val="100"/>
        <c:noMultiLvlLbl val="0"/>
      </c:catAx>
      <c:valAx>
        <c:axId val="153094232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531807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Sheet1!$A$46</c:f>
              <c:strCache>
                <c:ptCount val="1"/>
                <c:pt idx="0">
                  <c:v>BSc / BA - MA / MSc - PhD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Sheet1!$B$45:$D$45</c:f>
              <c:strCache>
                <c:ptCount val="3"/>
                <c:pt idx="0">
                  <c:v>English Cur</c:v>
                </c:pt>
                <c:pt idx="1">
                  <c:v>Greek Cur</c:v>
                </c:pt>
                <c:pt idx="2">
                  <c:v>University</c:v>
                </c:pt>
              </c:strCache>
            </c:strRef>
          </c:cat>
          <c:val>
            <c:numRef>
              <c:f>Sheet1!$B$46:$D$46</c:f>
              <c:numCache>
                <c:formatCode>0.0%</c:formatCode>
                <c:ptCount val="3"/>
                <c:pt idx="0">
                  <c:v>0.52040816326530615</c:v>
                </c:pt>
                <c:pt idx="1">
                  <c:v>0.70731707317073167</c:v>
                </c:pt>
                <c:pt idx="2">
                  <c:v>0.62962962962962965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B3-AC45-A375-A2B226E8056C}"/>
            </c:ext>
          </c:extLst>
        </c:ser>
        <c:ser>
          <c:idx val="1"/>
          <c:order val="1"/>
          <c:tx>
            <c:strRef>
              <c:f>Sheet1!$A$47</c:f>
              <c:strCache>
                <c:ptCount val="1"/>
                <c:pt idx="0">
                  <c:v>Seminars – Continuous Professional Development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Sheet1!$B$45:$D$45</c:f>
              <c:strCache>
                <c:ptCount val="3"/>
                <c:pt idx="0">
                  <c:v>English Cur</c:v>
                </c:pt>
                <c:pt idx="1">
                  <c:v>Greek Cur</c:v>
                </c:pt>
                <c:pt idx="2">
                  <c:v>University</c:v>
                </c:pt>
              </c:strCache>
            </c:strRef>
          </c:cat>
          <c:val>
            <c:numRef>
              <c:f>Sheet1!$B$47:$D$47</c:f>
              <c:numCache>
                <c:formatCode>0.0%</c:formatCode>
                <c:ptCount val="3"/>
                <c:pt idx="0">
                  <c:v>0.47959183673469385</c:v>
                </c:pt>
                <c:pt idx="1">
                  <c:v>0.29268292682926828</c:v>
                </c:pt>
                <c:pt idx="2">
                  <c:v>0.37037037037037035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B3-AC45-A375-A2B226E8056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52727552"/>
        <c:axId val="1216864751"/>
      </c:barChart>
      <c:catAx>
        <c:axId val="352727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6864751"/>
        <c:crosses val="autoZero"/>
        <c:auto val="1"/>
        <c:lblAlgn val="ctr"/>
        <c:lblOffset val="100"/>
        <c:noMultiLvlLbl val="0"/>
      </c:catAx>
      <c:valAx>
        <c:axId val="1216864751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52727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Sheet1!$A$40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Sheet1!$B$39:$D$39</c:f>
              <c:strCache>
                <c:ptCount val="3"/>
                <c:pt idx="0">
                  <c:v>English Cur</c:v>
                </c:pt>
                <c:pt idx="1">
                  <c:v>Greek Cur</c:v>
                </c:pt>
                <c:pt idx="2">
                  <c:v>University</c:v>
                </c:pt>
              </c:strCache>
            </c:strRef>
          </c:cat>
          <c:val>
            <c:numRef>
              <c:f>Sheet1!$B$40:$D$40</c:f>
              <c:numCache>
                <c:formatCode>0.0%</c:formatCode>
                <c:ptCount val="3"/>
                <c:pt idx="0">
                  <c:v>0.91612903225806452</c:v>
                </c:pt>
                <c:pt idx="1">
                  <c:v>0.43181818181818182</c:v>
                </c:pt>
                <c:pt idx="2">
                  <c:v>0.77333333333333332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6A-0543-B26B-DAB134D80160}"/>
            </c:ext>
          </c:extLst>
        </c:ser>
        <c:ser>
          <c:idx val="1"/>
          <c:order val="1"/>
          <c:tx>
            <c:strRef>
              <c:f>Sheet1!$A$41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Sheet1!$B$39:$D$39</c:f>
              <c:strCache>
                <c:ptCount val="3"/>
                <c:pt idx="0">
                  <c:v>English Cur</c:v>
                </c:pt>
                <c:pt idx="1">
                  <c:v>Greek Cur</c:v>
                </c:pt>
                <c:pt idx="2">
                  <c:v>University</c:v>
                </c:pt>
              </c:strCache>
            </c:strRef>
          </c:cat>
          <c:val>
            <c:numRef>
              <c:f>Sheet1!$B$41:$D$41</c:f>
              <c:numCache>
                <c:formatCode>0.0%</c:formatCode>
                <c:ptCount val="3"/>
                <c:pt idx="0">
                  <c:v>8.387096774193549E-2</c:v>
                </c:pt>
                <c:pt idx="1">
                  <c:v>0.56818181818181823</c:v>
                </c:pt>
                <c:pt idx="2">
                  <c:v>0.22666666666666666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6A-0543-B26B-DAB134D8016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175121408"/>
        <c:axId val="1175235600"/>
      </c:barChart>
      <c:catAx>
        <c:axId val="1175121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5235600"/>
        <c:crosses val="autoZero"/>
        <c:auto val="1"/>
        <c:lblAlgn val="ctr"/>
        <c:lblOffset val="100"/>
        <c:noMultiLvlLbl val="0"/>
      </c:catAx>
      <c:valAx>
        <c:axId val="117523560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175121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Sheet1!$B$52</c:f>
              <c:strCache>
                <c:ptCount val="1"/>
                <c:pt idx="0">
                  <c:v>English Cur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Sheet1!$A$53:$A$56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Sheet1!$B$53:$B$56</c:f>
              <c:numCache>
                <c:formatCode>0.0%</c:formatCode>
                <c:ptCount val="4"/>
                <c:pt idx="0">
                  <c:v>4.8387096774193547E-2</c:v>
                </c:pt>
                <c:pt idx="1">
                  <c:v>6.4516129032258063E-2</c:v>
                </c:pt>
                <c:pt idx="2">
                  <c:v>0.37903225806451613</c:v>
                </c:pt>
                <c:pt idx="3">
                  <c:v>0.50806451612903225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C5-EC42-99AA-544632AA3F80}"/>
            </c:ext>
          </c:extLst>
        </c:ser>
        <c:ser>
          <c:idx val="1"/>
          <c:order val="1"/>
          <c:tx>
            <c:strRef>
              <c:f>Sheet1!$C$52</c:f>
              <c:strCache>
                <c:ptCount val="1"/>
                <c:pt idx="0">
                  <c:v>Greek Cur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Sheet1!$A$53:$A$56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Sheet1!$C$53:$C$56</c:f>
              <c:numCache>
                <c:formatCode>0.0%</c:formatCode>
                <c:ptCount val="4"/>
                <c:pt idx="0">
                  <c:v>1.9607843137254902E-2</c:v>
                </c:pt>
                <c:pt idx="1">
                  <c:v>0.21568627450980393</c:v>
                </c:pt>
                <c:pt idx="2">
                  <c:v>0.44117647058823528</c:v>
                </c:pt>
                <c:pt idx="3">
                  <c:v>0.3235294117647059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C5-EC42-99AA-544632AA3F80}"/>
            </c:ext>
          </c:extLst>
        </c:ser>
        <c:ser>
          <c:idx val="2"/>
          <c:order val="2"/>
          <c:tx>
            <c:strRef>
              <c:f>Sheet1!$D$52</c:f>
              <c:strCache>
                <c:ptCount val="1"/>
                <c:pt idx="0">
                  <c:v>University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Sheet1!$A$53:$A$56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Sheet1!$D$53:$D$56</c:f>
              <c:numCache>
                <c:formatCode>0.0%</c:formatCode>
                <c:ptCount val="4"/>
                <c:pt idx="0">
                  <c:v>6.5789473684210523E-2</c:v>
                </c:pt>
                <c:pt idx="1">
                  <c:v>6.5789473684210523E-2</c:v>
                </c:pt>
                <c:pt idx="2">
                  <c:v>0.39473684210526316</c:v>
                </c:pt>
                <c:pt idx="3">
                  <c:v>0.47368421052631576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C5-EC42-99AA-544632AA3F8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506611472"/>
        <c:axId val="859727328"/>
      </c:barChart>
      <c:catAx>
        <c:axId val="506611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9727328"/>
        <c:crosses val="autoZero"/>
        <c:auto val="1"/>
        <c:lblAlgn val="ctr"/>
        <c:lblOffset val="100"/>
        <c:noMultiLvlLbl val="0"/>
      </c:catAx>
      <c:valAx>
        <c:axId val="85972732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506611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Sheet1!$B$63</c:f>
              <c:strCache>
                <c:ptCount val="1"/>
                <c:pt idx="0">
                  <c:v>English Cur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Sheet1!$A$64:$A$67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Sheet1!$B$64:$B$67</c:f>
              <c:numCache>
                <c:formatCode>0.0%</c:formatCode>
                <c:ptCount val="4"/>
                <c:pt idx="0">
                  <c:v>8.0645161290322578E-3</c:v>
                </c:pt>
                <c:pt idx="1">
                  <c:v>0.14516129032258066</c:v>
                </c:pt>
                <c:pt idx="2">
                  <c:v>0.61290322580645162</c:v>
                </c:pt>
                <c:pt idx="3">
                  <c:v>0.23387096774193547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E8-7349-9FB0-4B7C42F72151}"/>
            </c:ext>
          </c:extLst>
        </c:ser>
        <c:ser>
          <c:idx val="1"/>
          <c:order val="1"/>
          <c:tx>
            <c:strRef>
              <c:f>Sheet1!$C$63</c:f>
              <c:strCache>
                <c:ptCount val="1"/>
                <c:pt idx="0">
                  <c:v>Greek Cur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Sheet1!$A$64:$A$67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Sheet1!$C$64:$C$67</c:f>
              <c:numCache>
                <c:formatCode>0.0%</c:formatCode>
                <c:ptCount val="4"/>
                <c:pt idx="0">
                  <c:v>9.8039215686274508E-3</c:v>
                </c:pt>
                <c:pt idx="1">
                  <c:v>0.12745098039215685</c:v>
                </c:pt>
                <c:pt idx="2">
                  <c:v>0.70588235294117652</c:v>
                </c:pt>
                <c:pt idx="3">
                  <c:v>0.15686274509803921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E8-7349-9FB0-4B7C42F72151}"/>
            </c:ext>
          </c:extLst>
        </c:ser>
        <c:ser>
          <c:idx val="2"/>
          <c:order val="2"/>
          <c:tx>
            <c:strRef>
              <c:f>Sheet1!$D$63</c:f>
              <c:strCache>
                <c:ptCount val="1"/>
                <c:pt idx="0">
                  <c:v>University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Sheet1!$A$64:$A$67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Sheet1!$D$64:$D$67</c:f>
              <c:numCache>
                <c:formatCode>0.0%</c:formatCode>
                <c:ptCount val="4"/>
                <c:pt idx="0">
                  <c:v>1.3157894736842105E-2</c:v>
                </c:pt>
                <c:pt idx="1">
                  <c:v>0.18421052631578946</c:v>
                </c:pt>
                <c:pt idx="2">
                  <c:v>0.61842105263157898</c:v>
                </c:pt>
                <c:pt idx="3">
                  <c:v>0.18421052631578946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E8-7349-9FB0-4B7C42F7215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52815552"/>
        <c:axId val="352639840"/>
      </c:barChart>
      <c:catAx>
        <c:axId val="352815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639840"/>
        <c:crosses val="autoZero"/>
        <c:auto val="1"/>
        <c:lblAlgn val="ctr"/>
        <c:lblOffset val="100"/>
        <c:noMultiLvlLbl val="0"/>
      </c:catAx>
      <c:valAx>
        <c:axId val="35263984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52815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Sheet1!$B$76</c:f>
              <c:strCache>
                <c:ptCount val="1"/>
                <c:pt idx="0">
                  <c:v>English Cur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Sheet1!$A$77:$A$80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Sheet1!$B$77:$B$80</c:f>
              <c:numCache>
                <c:formatCode>0.0%</c:formatCode>
                <c:ptCount val="4"/>
                <c:pt idx="0">
                  <c:v>8.0645161290322578E-3</c:v>
                </c:pt>
                <c:pt idx="1">
                  <c:v>0.15322580645161291</c:v>
                </c:pt>
                <c:pt idx="2">
                  <c:v>0.58870967741935487</c:v>
                </c:pt>
                <c:pt idx="3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0A-CE45-84B0-CB7115291ACC}"/>
            </c:ext>
          </c:extLst>
        </c:ser>
        <c:ser>
          <c:idx val="1"/>
          <c:order val="1"/>
          <c:tx>
            <c:strRef>
              <c:f>Sheet1!$C$76</c:f>
              <c:strCache>
                <c:ptCount val="1"/>
                <c:pt idx="0">
                  <c:v>Greek Cur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Sheet1!$A$77:$A$80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Sheet1!$C$77:$C$80</c:f>
              <c:numCache>
                <c:formatCode>0.0%</c:formatCode>
                <c:ptCount val="4"/>
                <c:pt idx="0">
                  <c:v>4.9019607843137254E-2</c:v>
                </c:pt>
                <c:pt idx="1">
                  <c:v>0.31372549019607843</c:v>
                </c:pt>
                <c:pt idx="2">
                  <c:v>0.42156862745098039</c:v>
                </c:pt>
                <c:pt idx="3">
                  <c:v>0.21568627450980393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0A-CE45-84B0-CB7115291ACC}"/>
            </c:ext>
          </c:extLst>
        </c:ser>
        <c:ser>
          <c:idx val="2"/>
          <c:order val="2"/>
          <c:tx>
            <c:strRef>
              <c:f>Sheet1!$D$76</c:f>
              <c:strCache>
                <c:ptCount val="1"/>
                <c:pt idx="0">
                  <c:v>University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Sheet1!$A$77:$A$80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Sheet1!$D$77:$D$80</c:f>
              <c:numCache>
                <c:formatCode>0.0%</c:formatCode>
                <c:ptCount val="4"/>
                <c:pt idx="0">
                  <c:v>5.2631578947368418E-2</c:v>
                </c:pt>
                <c:pt idx="1">
                  <c:v>0.43421052631578949</c:v>
                </c:pt>
                <c:pt idx="2">
                  <c:v>0.36842105263157893</c:v>
                </c:pt>
                <c:pt idx="3">
                  <c:v>0.14473684210526316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0A-CE45-84B0-CB7115291AC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297079936"/>
        <c:axId val="297605152"/>
      </c:barChart>
      <c:catAx>
        <c:axId val="2970799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7605152"/>
        <c:crosses val="autoZero"/>
        <c:auto val="1"/>
        <c:lblAlgn val="ctr"/>
        <c:lblOffset val="100"/>
        <c:noMultiLvlLbl val="0"/>
      </c:catAx>
      <c:valAx>
        <c:axId val="297605152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97079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Sheet1!$B$85</c:f>
              <c:strCache>
                <c:ptCount val="1"/>
                <c:pt idx="0">
                  <c:v>English Cur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Sheet1!$A$86:$A$89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Sheet1!$B$86:$B$89</c:f>
              <c:numCache>
                <c:formatCode>0.0%</c:formatCode>
                <c:ptCount val="4"/>
                <c:pt idx="0">
                  <c:v>9.6774193548387094E-2</c:v>
                </c:pt>
                <c:pt idx="1">
                  <c:v>0.33064516129032256</c:v>
                </c:pt>
                <c:pt idx="2">
                  <c:v>0.44354838709677419</c:v>
                </c:pt>
                <c:pt idx="3">
                  <c:v>0.12903225806451613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F0-9D45-90BA-E0FE8ECBE251}"/>
            </c:ext>
          </c:extLst>
        </c:ser>
        <c:ser>
          <c:idx val="1"/>
          <c:order val="1"/>
          <c:tx>
            <c:strRef>
              <c:f>Sheet1!$C$85</c:f>
              <c:strCache>
                <c:ptCount val="1"/>
                <c:pt idx="0">
                  <c:v>Greek Cur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Sheet1!$A$86:$A$89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Sheet1!$C$86:$C$89</c:f>
              <c:numCache>
                <c:formatCode>0.0%</c:formatCode>
                <c:ptCount val="4"/>
                <c:pt idx="0">
                  <c:v>2.9411764705882353E-2</c:v>
                </c:pt>
                <c:pt idx="1">
                  <c:v>0.30392156862745096</c:v>
                </c:pt>
                <c:pt idx="2">
                  <c:v>0.5</c:v>
                </c:pt>
                <c:pt idx="3">
                  <c:v>0.16666666666666666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F0-9D45-90BA-E0FE8ECBE251}"/>
            </c:ext>
          </c:extLst>
        </c:ser>
        <c:ser>
          <c:idx val="2"/>
          <c:order val="2"/>
          <c:tx>
            <c:strRef>
              <c:f>Sheet1!$D$85</c:f>
              <c:strCache>
                <c:ptCount val="1"/>
                <c:pt idx="0">
                  <c:v>University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Sheet1!$A$86:$A$89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Sheet1!$D$86:$D$89</c:f>
              <c:numCache>
                <c:formatCode>0.0%</c:formatCode>
                <c:ptCount val="4"/>
                <c:pt idx="0">
                  <c:v>0.14473684210526316</c:v>
                </c:pt>
                <c:pt idx="1">
                  <c:v>0.38157894736842107</c:v>
                </c:pt>
                <c:pt idx="2">
                  <c:v>0.35526315789473684</c:v>
                </c:pt>
                <c:pt idx="3">
                  <c:v>0.11842105263157894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F0-9D45-90BA-E0FE8ECBE25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216514671"/>
        <c:axId val="1216909135"/>
      </c:barChart>
      <c:catAx>
        <c:axId val="121651467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6909135"/>
        <c:crosses val="autoZero"/>
        <c:auto val="1"/>
        <c:lblAlgn val="ctr"/>
        <c:lblOffset val="100"/>
        <c:noMultiLvlLbl val="0"/>
      </c:catAx>
      <c:valAx>
        <c:axId val="1216909135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216514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Sheet1!$B$107</c:f>
              <c:strCache>
                <c:ptCount val="1"/>
                <c:pt idx="0">
                  <c:v>English Cur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Sheet1!$A$108:$A$111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Sheet1!$B$108:$B$111</c:f>
              <c:numCache>
                <c:formatCode>0.0%</c:formatCode>
                <c:ptCount val="4"/>
                <c:pt idx="0">
                  <c:v>1.6129032258064516E-2</c:v>
                </c:pt>
                <c:pt idx="1">
                  <c:v>0.47580645161290325</c:v>
                </c:pt>
                <c:pt idx="2">
                  <c:v>0.40322580645161288</c:v>
                </c:pt>
                <c:pt idx="3">
                  <c:v>0.10483870967741936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98-F043-AA3B-6410FA44CCFE}"/>
            </c:ext>
          </c:extLst>
        </c:ser>
        <c:ser>
          <c:idx val="1"/>
          <c:order val="1"/>
          <c:tx>
            <c:strRef>
              <c:f>Sheet1!$C$107</c:f>
              <c:strCache>
                <c:ptCount val="1"/>
                <c:pt idx="0">
                  <c:v>Greek Cur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Sheet1!$A$108:$A$111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Sheet1!$C$108:$C$111</c:f>
              <c:numCache>
                <c:formatCode>0.0%</c:formatCode>
                <c:ptCount val="4"/>
                <c:pt idx="0">
                  <c:v>0</c:v>
                </c:pt>
                <c:pt idx="1">
                  <c:v>0.20588235294117646</c:v>
                </c:pt>
                <c:pt idx="2">
                  <c:v>0.62745098039215685</c:v>
                </c:pt>
                <c:pt idx="3">
                  <c:v>0.16666666666666666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98-F043-AA3B-6410FA44CCFE}"/>
            </c:ext>
          </c:extLst>
        </c:ser>
        <c:ser>
          <c:idx val="2"/>
          <c:order val="2"/>
          <c:tx>
            <c:strRef>
              <c:f>Sheet1!$D$107</c:f>
              <c:strCache>
                <c:ptCount val="1"/>
                <c:pt idx="0">
                  <c:v>University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Sheet1!$A$108:$A$111</c:f>
              <c:strCache>
                <c:ptCount val="4"/>
                <c:pt idx="0">
                  <c:v>Strongly Disagree</c:v>
                </c:pt>
                <c:pt idx="1">
                  <c:v>Disagree</c:v>
                </c:pt>
                <c:pt idx="2">
                  <c:v>Agree</c:v>
                </c:pt>
                <c:pt idx="3">
                  <c:v>Strongly Agree</c:v>
                </c:pt>
              </c:strCache>
            </c:strRef>
          </c:cat>
          <c:val>
            <c:numRef>
              <c:f>Sheet1!$D$108:$D$111</c:f>
              <c:numCache>
                <c:formatCode>0.0%</c:formatCode>
                <c:ptCount val="4"/>
                <c:pt idx="0">
                  <c:v>0</c:v>
                </c:pt>
                <c:pt idx="1">
                  <c:v>0.30263157894736842</c:v>
                </c:pt>
                <c:pt idx="2">
                  <c:v>0.51315789473684215</c:v>
                </c:pt>
                <c:pt idx="3">
                  <c:v>0.18421052631578946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98-F043-AA3B-6410FA44CCF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902895648"/>
        <c:axId val="1467996416"/>
      </c:barChart>
      <c:catAx>
        <c:axId val="19028956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7996416"/>
        <c:crosses val="autoZero"/>
        <c:auto val="1"/>
        <c:lblAlgn val="ctr"/>
        <c:lblOffset val="100"/>
        <c:noMultiLvlLbl val="0"/>
      </c:catAx>
      <c:valAx>
        <c:axId val="146799641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902895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606AB-BED0-D7D1-1806-B804871C8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973C77-63CA-CF84-EE50-E2A2E382E0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99188-11D4-DCD6-3FA1-40FE962B0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388-5342-D64E-B614-9C80D5D7AC93}" type="datetimeFigureOut">
              <a:rPr lang="en-GR" smtClean="0"/>
              <a:t>09/17/2024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EA54A-EBB8-F62F-82CE-ECCA19BF3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B4336-6A50-7899-8F03-CC460B8D6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B641-1009-0949-BA37-684D7EB05968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689167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7A753-8BDB-B2A4-ACF5-5C56247C3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8E70C1-F189-CF6D-C7AB-A5C4B0B144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16F43-8C6A-3C1E-489D-2D581D60A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388-5342-D64E-B614-9C80D5D7AC93}" type="datetimeFigureOut">
              <a:rPr lang="en-GR" smtClean="0"/>
              <a:t>09/17/2024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375313-8EF8-39CE-78C7-C20A25570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16768-2463-6690-42A2-2F5223232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B641-1009-0949-BA37-684D7EB05968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059264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19D256-6332-64F8-9507-88171493DB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5FE28E-E460-EA9D-BDE2-843A0239C8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F52F3-2AAD-AED7-4D37-4A45F913F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388-5342-D64E-B614-9C80D5D7AC93}" type="datetimeFigureOut">
              <a:rPr lang="en-GR" smtClean="0"/>
              <a:t>09/17/2024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18FCD-6432-2F95-9B99-F5442B002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25FCB-139A-548B-00FD-B4BBAB61F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B641-1009-0949-BA37-684D7EB05968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232443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CC0FB-7481-7321-CD10-B666E249E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A20AC-CA9A-D7B0-10CF-5DAB1B371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26D3F-6E93-A6F6-E7DD-5AAC99B96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388-5342-D64E-B614-9C80D5D7AC93}" type="datetimeFigureOut">
              <a:rPr lang="en-GR" smtClean="0"/>
              <a:t>09/17/2024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0AB89-1648-6095-DFDE-8A72982D3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DCEA9-AD39-7143-1171-71E6847EB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B641-1009-0949-BA37-684D7EB05968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666156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4E7C9-63A2-7A10-559F-4F7F7B61D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4F1B78-8CC5-877E-D4A9-3C7C1F19FE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5B85C-5E86-14B8-8BB9-64DE6BB89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388-5342-D64E-B614-9C80D5D7AC93}" type="datetimeFigureOut">
              <a:rPr lang="en-GR" smtClean="0"/>
              <a:t>09/17/2024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B7B9-54D6-8444-032F-1DC97291D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527EB-1814-CDEC-ACC3-047B340BC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B641-1009-0949-BA37-684D7EB05968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481924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855DA-A506-C77D-2413-60E5C1A9A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68F16-5525-A6D0-6B8A-13A91D1DDF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C26623-618A-1BE4-A484-378B638213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875A78-5FA0-6DA9-3B5B-63D2241DA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388-5342-D64E-B614-9C80D5D7AC93}" type="datetimeFigureOut">
              <a:rPr lang="en-GR" smtClean="0"/>
              <a:t>09/17/2024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2BA136-7917-D4CF-8A17-7F99C60FE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E7121E-6EA6-4F1A-E57C-F901D822C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B641-1009-0949-BA37-684D7EB05968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056070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173F4-85D3-3447-9D07-0A3F2C5CE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CA01F0-85D1-35AD-0D6D-A8AF0A952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8F9E34-5A21-F7C1-243A-3F5863160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0F8755-9CF2-2632-89F4-123FE0A7C5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4936BE-7504-E41B-EBFC-1F1057095C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F7597C-92C1-64AC-A505-FEB04AFF1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388-5342-D64E-B614-9C80D5D7AC93}" type="datetimeFigureOut">
              <a:rPr lang="en-GR" smtClean="0"/>
              <a:t>09/17/2024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ED1FA0-8FD2-C7A7-CD66-C6EB5B536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967A2B-86FD-8B41-14EE-00F2C29C1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B641-1009-0949-BA37-684D7EB05968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803386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7937A-777A-9CF0-14C9-9679F2778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262E29-EFDB-7147-5E17-67C0455A7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388-5342-D64E-B614-9C80D5D7AC93}" type="datetimeFigureOut">
              <a:rPr lang="en-GR" smtClean="0"/>
              <a:t>09/17/2024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E8DD9E-CC61-F45A-932E-ADF654D75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192EBA-AF68-B793-AB2D-1360E59C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B641-1009-0949-BA37-684D7EB05968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096076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EBB672-DB5A-D3F2-A00B-BAF7BF722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388-5342-D64E-B614-9C80D5D7AC93}" type="datetimeFigureOut">
              <a:rPr lang="en-GR" smtClean="0"/>
              <a:t>09/17/2024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C7AC28-A0F6-E396-BE08-CAC5ADE4F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95CC0E-712E-B143-C8D9-AA2530548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B641-1009-0949-BA37-684D7EB05968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63365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18D2D-DC1A-23F1-EA9B-4A7ADF089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2B0B0-BDA0-CAC3-A86A-F0859F0F8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AD3F9A-82F2-07DC-F7CC-154ADB060B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8727F-6752-2A6E-6C57-B4449F1C0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388-5342-D64E-B614-9C80D5D7AC93}" type="datetimeFigureOut">
              <a:rPr lang="en-GR" smtClean="0"/>
              <a:t>09/17/2024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5CE446-2BE0-AA55-6AC2-7F959C910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90CABF-7339-06C1-E77C-3A8ECEF31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B641-1009-0949-BA37-684D7EB05968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969755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C3B72-631E-C3CB-6843-AF09742E9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CB3C11-271A-876C-D5FD-CAE08261B6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2B4483-C097-5C53-8443-3D008157C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D53BFF-7CBB-B43A-558A-F01ADA8E2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388-5342-D64E-B614-9C80D5D7AC93}" type="datetimeFigureOut">
              <a:rPr lang="en-GR" smtClean="0"/>
              <a:t>09/17/2024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84B5E4-8F60-8AE3-E0C9-F0AAE4B86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AE083-984C-E753-A164-68C2ADD2F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B641-1009-0949-BA37-684D7EB05968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57494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086A78-E774-7392-C176-0DDC811FD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0CBC4E-2014-BBFA-A703-D91EC8CD0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E5A60-D7E2-08CB-0A28-51FF45277D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57388-5342-D64E-B614-9C80D5D7AC93}" type="datetimeFigureOut">
              <a:rPr lang="en-GR" smtClean="0"/>
              <a:t>09/17/2024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4520D5-1B19-A4C3-01FC-0CC47C248A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CBDB3-F5ED-B5FE-77EE-30ACAE0BDA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1B641-1009-0949-BA37-684D7EB05968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05882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9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0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1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3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4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5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6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7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8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8A6B8-DDFC-71F4-DD34-3D92EA04C0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Athens </a:t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Inclusive Education </a:t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Training</a:t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G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154EA-F05D-5C10-34DC-D943379FEE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R" dirty="0"/>
              <a:t> </a:t>
            </a:r>
          </a:p>
        </p:txBody>
      </p:sp>
      <p:pic>
        <p:nvPicPr>
          <p:cNvPr id="5" name="Picture 4" descr="Application&#10;&#10;Description automatically generated with medium confidence">
            <a:extLst>
              <a:ext uri="{FF2B5EF4-FFF2-40B4-BE49-F238E27FC236}">
                <a16:creationId xmlns:a16="http://schemas.microsoft.com/office/drawing/2014/main" id="{738EBD4E-61C7-2CB6-1C5E-754122C638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1365" y="3190100"/>
            <a:ext cx="4728639" cy="2837504"/>
          </a:xfrm>
          <a:prstGeom prst="rect">
            <a:avLst/>
          </a:prstGeom>
        </p:spPr>
      </p:pic>
      <p:pic>
        <p:nvPicPr>
          <p:cNvPr id="4" name="Picture 3" descr="A logo with blue and red stripes&#10;&#10;Description automatically generated">
            <a:extLst>
              <a:ext uri="{FF2B5EF4-FFF2-40B4-BE49-F238E27FC236}">
                <a16:creationId xmlns:a16="http://schemas.microsoft.com/office/drawing/2014/main" id="{67863CE2-0BFC-A053-2416-DB7124C29E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820" y="3728974"/>
            <a:ext cx="1848726" cy="1848726"/>
          </a:xfrm>
          <a:prstGeom prst="rect">
            <a:avLst/>
          </a:prstGeom>
        </p:spPr>
      </p:pic>
      <p:pic>
        <p:nvPicPr>
          <p:cNvPr id="6" name="Picture 5" descr="A logo on a black background&#10;&#10;Description automatically generated">
            <a:extLst>
              <a:ext uri="{FF2B5EF4-FFF2-40B4-BE49-F238E27FC236}">
                <a16:creationId xmlns:a16="http://schemas.microsoft.com/office/drawing/2014/main" id="{99708254-52AF-3C05-A076-97BED7DECAD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565" y="3959905"/>
            <a:ext cx="2960016" cy="12978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0DDC2EF-6905-B38D-2C93-1232F7F9E78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459" y="3959905"/>
            <a:ext cx="3834713" cy="157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251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Experience teaching students with learning differences</a:t>
            </a:r>
          </a:p>
          <a:p>
            <a:endParaRPr lang="en-GR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E842DC0-5988-046F-1E31-A1F866560205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7" name="Picture 6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D8086BBD-1990-9527-1E96-41F5C8546F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8" name="Picture 7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0FFFA668-5BEC-5709-6906-ABB14D5FE5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9" name="Picture 8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C8094BD5-0D10-0B93-B870-5413E466D7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E2851B6B-AE59-4F9A-8C17-B8E03E749BE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CD860CB-8481-BB2A-4EB7-26CDA81AB2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2395169"/>
              </p:ext>
            </p:extLst>
          </p:nvPr>
        </p:nvGraphicFramePr>
        <p:xfrm>
          <a:off x="1853514" y="2057400"/>
          <a:ext cx="8266670" cy="3546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321905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marL="514350" lvl="0" indent="-514350" algn="ctr">
              <a:buFont typeface="+mj-lt"/>
              <a:buAutoNum type="arabicPeriod"/>
            </a:pP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>
              <a:buNone/>
            </a:pP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 algn="ctr">
              <a:buNone/>
            </a:pPr>
            <a:r>
              <a:rPr lang="en-GB" sz="3600" dirty="0">
                <a:solidFill>
                  <a:schemeClr val="accent1">
                    <a:lumMod val="75000"/>
                  </a:schemeClr>
                </a:solidFill>
              </a:rPr>
              <a:t>2. Beliefs on Inclusive Education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67B75DF-5333-EFBC-E64A-9F5C8DB5532C}"/>
              </a:ext>
            </a:extLst>
          </p:cNvPr>
          <p:cNvGrpSpPr/>
          <p:nvPr/>
        </p:nvGrpSpPr>
        <p:grpSpPr>
          <a:xfrm>
            <a:off x="1515655" y="5201125"/>
            <a:ext cx="8776904" cy="1734894"/>
            <a:chOff x="-479882" y="3096782"/>
            <a:chExt cx="12953054" cy="3113111"/>
          </a:xfrm>
        </p:grpSpPr>
        <p:pic>
          <p:nvPicPr>
            <p:cNvPr id="11" name="Picture 10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69A28EF8-6BEF-A13A-9FC8-C591C391F9D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12" name="Picture 11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092572DF-B41D-5933-7A2F-C4E9CD6F06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13" name="Picture 12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8229063E-85BE-171B-6FC4-6FD189D7E41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7172328-19E4-F564-E603-2840B3AD25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0175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All students including students with learning differences and students who speak other languages should be educated in my classroom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F9009EB-954D-4676-8C40-49EAB2E998E4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6" name="Picture 5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48443643-B90D-4BD1-3B40-34D76AD7E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8" name="Picture 7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EA3BF96F-BEFB-7E70-165E-F7555FBCA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9" name="Picture 8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E7D8778E-A18A-28A3-1677-DA66DCA09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D484304-4012-6D42-9874-F82A7AE9B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5D253854-B2B3-A968-AA09-C90B951F0B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7847352"/>
              </p:ext>
            </p:extLst>
          </p:nvPr>
        </p:nvGraphicFramePr>
        <p:xfrm>
          <a:off x="1668162" y="2276481"/>
          <a:ext cx="7895968" cy="3422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23233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Students with learning differences can follow the day-to-day curriculum with minor adaptations of my teaching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F9009EB-954D-4676-8C40-49EAB2E998E4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6" name="Picture 5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48443643-B90D-4BD1-3B40-34D76AD7E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8" name="Picture 7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EA3BF96F-BEFB-7E70-165E-F7555FBCA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9" name="Picture 8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E7D8778E-A18A-28A3-1677-DA66DCA09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D484304-4012-6D42-9874-F82A7AE9B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B003E85D-7F13-DDF0-12BA-40CC14F9AF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8529600"/>
              </p:ext>
            </p:extLst>
          </p:nvPr>
        </p:nvGraphicFramePr>
        <p:xfrm>
          <a:off x="1922887" y="2188888"/>
          <a:ext cx="7616529" cy="3722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153530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Culturally and linguistically diverse students can follow the day-to-day curriculum with minor adaptations of my teaching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F9009EB-954D-4676-8C40-49EAB2E998E4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6" name="Picture 5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48443643-B90D-4BD1-3B40-34D76AD7E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8" name="Picture 7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EA3BF96F-BEFB-7E70-165E-F7555FBCA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9" name="Picture 8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E7D8778E-A18A-28A3-1677-DA66DCA09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D484304-4012-6D42-9874-F82A7AE9B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D6A932E7-97B7-1566-0F2C-B38E53FD78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0111815"/>
              </p:ext>
            </p:extLst>
          </p:nvPr>
        </p:nvGraphicFramePr>
        <p:xfrm>
          <a:off x="1808206" y="2276480"/>
          <a:ext cx="7830064" cy="3634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241557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I am worried that my workload will become more difficult if I have diverse students in my class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F9009EB-954D-4676-8C40-49EAB2E998E4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6" name="Picture 5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48443643-B90D-4BD1-3B40-34D76AD7E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8" name="Picture 7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EA3BF96F-BEFB-7E70-165E-F7555FBCA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9" name="Picture 8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E7D8778E-A18A-28A3-1677-DA66DCA09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D484304-4012-6D42-9874-F82A7AE9B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7B492473-95C0-CDE8-40D1-B6AE279337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6645405"/>
              </p:ext>
            </p:extLst>
          </p:nvPr>
        </p:nvGraphicFramePr>
        <p:xfrm>
          <a:off x="1099751" y="2057400"/>
          <a:ext cx="8983363" cy="3513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0249225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My students, including those with learning differences, learn best with technology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F9009EB-954D-4676-8C40-49EAB2E998E4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6" name="Picture 5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48443643-B90D-4BD1-3B40-34D76AD7E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8" name="Picture 7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EA3BF96F-BEFB-7E70-165E-F7555FBCA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9" name="Picture 8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E7D8778E-A18A-28A3-1677-DA66DCA09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D484304-4012-6D42-9874-F82A7AE9B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F7C2294-FF37-E7E1-ADC1-07498D08B3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3716818"/>
              </p:ext>
            </p:extLst>
          </p:nvPr>
        </p:nvGraphicFramePr>
        <p:xfrm>
          <a:off x="1852190" y="2057400"/>
          <a:ext cx="7761367" cy="3853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8824349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000" b="0" i="0" u="none" strike="noStrike" kern="1200" spc="0" baseline="0" dirty="0">
                <a:solidFill>
                  <a:schemeClr val="accent1">
                    <a:lumMod val="75000"/>
                  </a:schemeClr>
                </a:solidFill>
              </a:rPr>
              <a:t>All my students regularly use technology (at least once a week) in the classroom/amphitheatre </a:t>
            </a:r>
            <a:endParaRPr lang="en-GB" sz="1100" dirty="0"/>
          </a:p>
          <a:p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F9009EB-954D-4676-8C40-49EAB2E998E4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6" name="Picture 5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48443643-B90D-4BD1-3B40-34D76AD7E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8" name="Picture 7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EA3BF96F-BEFB-7E70-165E-F7555FBCA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9" name="Picture 8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E7D8778E-A18A-28A3-1677-DA66DCA09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D484304-4012-6D42-9874-F82A7AE9B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6DFB366-198E-182A-9F00-32B3DDD006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3144443"/>
              </p:ext>
            </p:extLst>
          </p:nvPr>
        </p:nvGraphicFramePr>
        <p:xfrm>
          <a:off x="1832919" y="2057400"/>
          <a:ext cx="7842422" cy="3853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020166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Inclusion sounds good in theory but does not work in practice (in my setting)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F9009EB-954D-4676-8C40-49EAB2E998E4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6" name="Picture 5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48443643-B90D-4BD1-3B40-34D76AD7E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8" name="Picture 7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EA3BF96F-BEFB-7E70-165E-F7555FBCA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9" name="Picture 8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E7D8778E-A18A-28A3-1677-DA66DCA09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D484304-4012-6D42-9874-F82A7AE9B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C533418-A478-FA41-2506-F0C45BFB66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8905770"/>
              </p:ext>
            </p:extLst>
          </p:nvPr>
        </p:nvGraphicFramePr>
        <p:xfrm>
          <a:off x="1684638" y="2057400"/>
          <a:ext cx="7978346" cy="3853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5792485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I sense pressure to prioritize delivering the curriculum while also ensuring accommodations for students with learning differences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F9009EB-954D-4676-8C40-49EAB2E998E4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6" name="Picture 5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48443643-B90D-4BD1-3B40-34D76AD7E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8" name="Picture 7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EA3BF96F-BEFB-7E70-165E-F7555FBCA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9" name="Picture 8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E7D8778E-A18A-28A3-1677-DA66DCA09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D484304-4012-6D42-9874-F82A7AE9B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C41E89D-1AC1-4E0B-5094-027336906E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7699469"/>
              </p:ext>
            </p:extLst>
          </p:nvPr>
        </p:nvGraphicFramePr>
        <p:xfrm>
          <a:off x="1771135" y="2474990"/>
          <a:ext cx="8003060" cy="3436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818985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8A6B8-DDFC-71F4-DD34-3D92EA04C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96" y="1252405"/>
            <a:ext cx="11008311" cy="2387600"/>
          </a:xfrm>
        </p:spPr>
        <p:txBody>
          <a:bodyPr>
            <a:normAutofit fontScale="90000"/>
          </a:bodyPr>
          <a:lstStyle/>
          <a:p>
            <a:pPr algn="l"/>
            <a:r>
              <a:rPr lang="en-GB" sz="4000" b="1" dirty="0">
                <a:solidFill>
                  <a:schemeClr val="accent1">
                    <a:lumMod val="75000"/>
                  </a:schemeClr>
                </a:solidFill>
              </a:rPr>
              <a:t>Athens  Inclusive Education Training: Purpose of the Program</a:t>
            </a:r>
            <a:br>
              <a:rPr lang="en-GB" sz="31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GB" sz="31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The purpose of this program is to develop a comprehensive professional development program for teachers across the Primary, Secondary, and Higher Education sectors in Greece, with a primary focus on inclusive learning and teaching, special needs education, and universal design for learning and teaching. The program aims to make a lasting impact on the educational landscape in Greece by promoting inclusive learning environments and enhancing the skills of teachers to cater to diverse student needs.</a:t>
            </a:r>
            <a:br>
              <a:rPr lang="en-US" sz="22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GB" sz="22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GR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154EA-F05D-5C10-34DC-D943379FEE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R" dirty="0"/>
              <a:t> </a:t>
            </a:r>
          </a:p>
        </p:txBody>
      </p:sp>
      <p:pic>
        <p:nvPicPr>
          <p:cNvPr id="5" name="Picture 4" descr="Application&#10;&#10;Description automatically generated with medium confidence">
            <a:extLst>
              <a:ext uri="{FF2B5EF4-FFF2-40B4-BE49-F238E27FC236}">
                <a16:creationId xmlns:a16="http://schemas.microsoft.com/office/drawing/2014/main" id="{738EBD4E-61C7-2CB6-1C5E-754122C638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1365" y="3190100"/>
            <a:ext cx="4728639" cy="2837504"/>
          </a:xfrm>
          <a:prstGeom prst="rect">
            <a:avLst/>
          </a:prstGeom>
        </p:spPr>
      </p:pic>
      <p:pic>
        <p:nvPicPr>
          <p:cNvPr id="4" name="Picture 3" descr="A logo with blue and red stripes&#10;&#10;Description automatically generated">
            <a:extLst>
              <a:ext uri="{FF2B5EF4-FFF2-40B4-BE49-F238E27FC236}">
                <a16:creationId xmlns:a16="http://schemas.microsoft.com/office/drawing/2014/main" id="{67863CE2-0BFC-A053-2416-DB7124C29E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820" y="3728974"/>
            <a:ext cx="1848726" cy="1848726"/>
          </a:xfrm>
          <a:prstGeom prst="rect">
            <a:avLst/>
          </a:prstGeom>
        </p:spPr>
      </p:pic>
      <p:pic>
        <p:nvPicPr>
          <p:cNvPr id="6" name="Picture 5" descr="A logo on a black background&#10;&#10;Description automatically generated">
            <a:extLst>
              <a:ext uri="{FF2B5EF4-FFF2-40B4-BE49-F238E27FC236}">
                <a16:creationId xmlns:a16="http://schemas.microsoft.com/office/drawing/2014/main" id="{99708254-52AF-3C05-A076-97BED7DECAD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565" y="3959905"/>
            <a:ext cx="2960016" cy="12978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0DDC2EF-6905-B38D-2C93-1232F7F9E78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459" y="3959905"/>
            <a:ext cx="3834713" cy="157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831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marL="514350" lvl="0" indent="-514350" algn="ctr">
              <a:buFont typeface="+mj-lt"/>
              <a:buAutoNum type="arabicPeriod"/>
            </a:pP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>
              <a:buNone/>
            </a:pP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 algn="ctr">
              <a:buNone/>
            </a:pPr>
            <a:r>
              <a:rPr lang="en-GB" sz="3600" dirty="0">
                <a:solidFill>
                  <a:schemeClr val="accent1">
                    <a:lumMod val="75000"/>
                  </a:schemeClr>
                </a:solidFill>
              </a:rPr>
              <a:t>3. Knowledge on Inclusive Education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67B75DF-5333-EFBC-E64A-9F5C8DB5532C}"/>
              </a:ext>
            </a:extLst>
          </p:cNvPr>
          <p:cNvGrpSpPr/>
          <p:nvPr/>
        </p:nvGrpSpPr>
        <p:grpSpPr>
          <a:xfrm>
            <a:off x="1515655" y="5201125"/>
            <a:ext cx="8776904" cy="1734894"/>
            <a:chOff x="-479882" y="3096782"/>
            <a:chExt cx="12953054" cy="3113111"/>
          </a:xfrm>
        </p:grpSpPr>
        <p:pic>
          <p:nvPicPr>
            <p:cNvPr id="11" name="Picture 10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69A28EF8-6BEF-A13A-9FC8-C591C391F9D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12" name="Picture 11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092572DF-B41D-5933-7A2F-C4E9CD6F06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13" name="Picture 12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8229063E-85BE-171B-6FC4-6FD189D7E41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7172328-19E4-F564-E603-2840B3AD25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901123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I know how to teach all my students differently based on their characteristics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F9009EB-954D-4676-8C40-49EAB2E998E4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6" name="Picture 5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48443643-B90D-4BD1-3B40-34D76AD7E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8" name="Picture 7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EA3BF96F-BEFB-7E70-165E-F7555FBCA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9" name="Picture 8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E7D8778E-A18A-28A3-1677-DA66DCA09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D484304-4012-6D42-9874-F82A7AE9B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11CEEAFD-5A19-61CC-34F7-CDDC15EAF2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4029306"/>
              </p:ext>
            </p:extLst>
          </p:nvPr>
        </p:nvGraphicFramePr>
        <p:xfrm>
          <a:off x="1783491" y="2057400"/>
          <a:ext cx="7830065" cy="3853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1197752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I already offer multiple ways my students can show what they know and understand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F9009EB-954D-4676-8C40-49EAB2E998E4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6" name="Picture 5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48443643-B90D-4BD1-3B40-34D76AD7E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8" name="Picture 7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EA3BF96F-BEFB-7E70-165E-F7555FBCA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9" name="Picture 8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E7D8778E-A18A-28A3-1677-DA66DCA09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D484304-4012-6D42-9874-F82A7AE9B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010B455-CC7E-6BD6-C8ED-C369EFD183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1493038"/>
              </p:ext>
            </p:extLst>
          </p:nvPr>
        </p:nvGraphicFramePr>
        <p:xfrm>
          <a:off x="1857632" y="2101298"/>
          <a:ext cx="7780638" cy="3904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1275656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My organization has the resources to support students with learning differences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F9009EB-954D-4676-8C40-49EAB2E998E4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6" name="Picture 5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48443643-B90D-4BD1-3B40-34D76AD7E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8" name="Picture 7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EA3BF96F-BEFB-7E70-165E-F7555FBCA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9" name="Picture 8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E7D8778E-A18A-28A3-1677-DA66DCA09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D484304-4012-6D42-9874-F82A7AE9B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2A58D56-7DDE-456D-5AD8-C210948FBF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5846201"/>
              </p:ext>
            </p:extLst>
          </p:nvPr>
        </p:nvGraphicFramePr>
        <p:xfrm>
          <a:off x="1746421" y="2101297"/>
          <a:ext cx="7891849" cy="3810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8585562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My curriculum is set, and I cannot change anything about it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F9009EB-954D-4676-8C40-49EAB2E998E4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6" name="Picture 5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48443643-B90D-4BD1-3B40-34D76AD7E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8" name="Picture 7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EA3BF96F-BEFB-7E70-165E-F7555FBCA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9" name="Picture 8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E7D8778E-A18A-28A3-1677-DA66DCA09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D484304-4012-6D42-9874-F82A7AE9B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8642811-AD61-0E10-65F6-47B6B4FD5E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9796309"/>
              </p:ext>
            </p:extLst>
          </p:nvPr>
        </p:nvGraphicFramePr>
        <p:xfrm>
          <a:off x="1845275" y="2057400"/>
          <a:ext cx="7805351" cy="3853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6715780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My tertiary education has prepared me to implement inclusion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F9009EB-954D-4676-8C40-49EAB2E998E4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6" name="Picture 5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48443643-B90D-4BD1-3B40-34D76AD7E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8" name="Picture 7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EA3BF96F-BEFB-7E70-165E-F7555FBCA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9" name="Picture 8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E7D8778E-A18A-28A3-1677-DA66DCA09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D484304-4012-6D42-9874-F82A7AE9B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9D6E8E1-CEE1-68BE-CCF3-B206099B81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7864352"/>
              </p:ext>
            </p:extLst>
          </p:nvPr>
        </p:nvGraphicFramePr>
        <p:xfrm>
          <a:off x="1783491" y="2188888"/>
          <a:ext cx="7867135" cy="3722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7294087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I really want to learn more about how to effectively include students with learning differences and diverse backgrounds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F9009EB-954D-4676-8C40-49EAB2E998E4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6" name="Picture 5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48443643-B90D-4BD1-3B40-34D76AD7E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8" name="Picture 7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EA3BF96F-BEFB-7E70-165E-F7555FBCA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9" name="Picture 8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E7D8778E-A18A-28A3-1677-DA66DCA09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D484304-4012-6D42-9874-F82A7AE9B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E254670-A512-9185-3924-2994B2F20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5284659"/>
              </p:ext>
            </p:extLst>
          </p:nvPr>
        </p:nvGraphicFramePr>
        <p:xfrm>
          <a:off x="1956486" y="2332646"/>
          <a:ext cx="7521146" cy="3578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8858022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BB24B-985D-BC52-B201-2081BD53B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438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GR" sz="3600" dirty="0"/>
          </a:p>
          <a:p>
            <a:pPr marL="0" indent="0" algn="ctr">
              <a:buNone/>
            </a:pPr>
            <a:r>
              <a:rPr lang="en-GR" sz="3600" dirty="0">
                <a:solidFill>
                  <a:schemeClr val="accent1">
                    <a:lumMod val="75000"/>
                  </a:schemeClr>
                </a:solidFill>
              </a:rPr>
              <a:t>Thank you</a:t>
            </a:r>
          </a:p>
          <a:p>
            <a:pPr marL="0" indent="0" algn="ctr">
              <a:buNone/>
            </a:pPr>
            <a:endParaRPr lang="en-GR" sz="3600" dirty="0"/>
          </a:p>
          <a:p>
            <a:pPr marL="0" indent="0" algn="ctr">
              <a:buNone/>
            </a:pPr>
            <a:r>
              <a:rPr lang="en-GB" sz="5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</a:t>
            </a:r>
          </a:p>
          <a:p>
            <a:pPr marL="0" indent="0" algn="ctr">
              <a:buNone/>
            </a:pPr>
            <a:r>
              <a:rPr lang="en-GB" sz="5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Inclusive Education</a:t>
            </a:r>
          </a:p>
          <a:p>
            <a:pPr marL="0" indent="0" algn="ctr">
              <a:buNone/>
            </a:pPr>
            <a:r>
              <a:rPr lang="en-GB" sz="5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Training</a:t>
            </a:r>
            <a:endParaRPr lang="en-GR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7290C2D-FADA-EC02-8D94-966A2CAF6E05}"/>
              </a:ext>
            </a:extLst>
          </p:cNvPr>
          <p:cNvGrpSpPr/>
          <p:nvPr/>
        </p:nvGrpSpPr>
        <p:grpSpPr>
          <a:xfrm>
            <a:off x="-345551" y="4020496"/>
            <a:ext cx="12883102" cy="2837504"/>
            <a:chOff x="-409930" y="3190100"/>
            <a:chExt cx="12883102" cy="2837504"/>
          </a:xfrm>
        </p:grpSpPr>
        <p:pic>
          <p:nvPicPr>
            <p:cNvPr id="2" name="Picture 1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81FBB055-9ED9-17CE-4FB8-9FDFB0704E1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09930" y="3190100"/>
              <a:ext cx="4728639" cy="2837504"/>
            </a:xfrm>
            <a:prstGeom prst="rect">
              <a:avLst/>
            </a:prstGeom>
          </p:spPr>
        </p:pic>
        <p:pic>
          <p:nvPicPr>
            <p:cNvPr id="5" name="Picture 4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8D1B8C97-0A22-55BB-21ED-8B587A9B743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6" name="Picture 5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11486386-0FAC-A56E-CF73-D9837408D6C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9291890F-5ED1-F572-D1CD-6866125EE97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847113"/>
              <a:ext cx="3834713" cy="168610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31220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8A6B8-DDFC-71F4-DD34-3D92EA04C0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Presentation of the Survey Results </a:t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G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154EA-F05D-5C10-34DC-D943379FEE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R" dirty="0"/>
              <a:t> </a:t>
            </a:r>
          </a:p>
        </p:txBody>
      </p:sp>
      <p:pic>
        <p:nvPicPr>
          <p:cNvPr id="5" name="Picture 4" descr="Application&#10;&#10;Description automatically generated with medium confidence">
            <a:extLst>
              <a:ext uri="{FF2B5EF4-FFF2-40B4-BE49-F238E27FC236}">
                <a16:creationId xmlns:a16="http://schemas.microsoft.com/office/drawing/2014/main" id="{738EBD4E-61C7-2CB6-1C5E-754122C638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1365" y="3190100"/>
            <a:ext cx="4728639" cy="2837504"/>
          </a:xfrm>
          <a:prstGeom prst="rect">
            <a:avLst/>
          </a:prstGeom>
        </p:spPr>
      </p:pic>
      <p:pic>
        <p:nvPicPr>
          <p:cNvPr id="4" name="Picture 3" descr="A logo with blue and red stripes&#10;&#10;Description automatically generated">
            <a:extLst>
              <a:ext uri="{FF2B5EF4-FFF2-40B4-BE49-F238E27FC236}">
                <a16:creationId xmlns:a16="http://schemas.microsoft.com/office/drawing/2014/main" id="{67863CE2-0BFC-A053-2416-DB7124C29E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820" y="3728974"/>
            <a:ext cx="1848726" cy="1848726"/>
          </a:xfrm>
          <a:prstGeom prst="rect">
            <a:avLst/>
          </a:prstGeom>
        </p:spPr>
      </p:pic>
      <p:pic>
        <p:nvPicPr>
          <p:cNvPr id="6" name="Picture 5" descr="A logo on a black background&#10;&#10;Description automatically generated">
            <a:extLst>
              <a:ext uri="{FF2B5EF4-FFF2-40B4-BE49-F238E27FC236}">
                <a16:creationId xmlns:a16="http://schemas.microsoft.com/office/drawing/2014/main" id="{99708254-52AF-3C05-A076-97BED7DECAD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565" y="3959905"/>
            <a:ext cx="2960016" cy="12978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0DDC2EF-6905-B38D-2C93-1232F7F9E78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459" y="3959905"/>
            <a:ext cx="3834713" cy="157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487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Duration: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February 4th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, 2024 -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May 5th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, 2024.</a:t>
            </a:r>
          </a:p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Method: Electronic and anonymous.</a:t>
            </a:r>
          </a:p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Sample: </a:t>
            </a:r>
            <a:r>
              <a:rPr lang="en-GB" b="1" u="sng" dirty="0">
                <a:solidFill>
                  <a:schemeClr val="accent1">
                    <a:lumMod val="75000"/>
                  </a:schemeClr>
                </a:solidFill>
              </a:rPr>
              <a:t>429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participants, including educators from universities, elementary and high schools (private and public).</a:t>
            </a:r>
          </a:p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Distribution: 160 English-speaking schools, 130 Greek-speaking schools, and 139 academics.</a:t>
            </a:r>
          </a:p>
          <a:p>
            <a:endParaRPr lang="en-GR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67B75DF-5333-EFBC-E64A-9F5C8DB5532C}"/>
              </a:ext>
            </a:extLst>
          </p:cNvPr>
          <p:cNvGrpSpPr/>
          <p:nvPr/>
        </p:nvGrpSpPr>
        <p:grpSpPr>
          <a:xfrm>
            <a:off x="1515655" y="5201125"/>
            <a:ext cx="8776904" cy="1734894"/>
            <a:chOff x="-479882" y="3096782"/>
            <a:chExt cx="12953054" cy="3113111"/>
          </a:xfrm>
        </p:grpSpPr>
        <p:pic>
          <p:nvPicPr>
            <p:cNvPr id="11" name="Picture 10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69A28EF8-6BEF-A13A-9FC8-C591C391F9D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12" name="Picture 11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092572DF-B41D-5933-7A2F-C4E9CD6F06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13" name="Picture 12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8229063E-85BE-171B-6FC4-6FD189D7E41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7172328-19E4-F564-E603-2840B3AD25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99880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Survey Content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Demographics: Age, teaching experience, training, formal education on Inclusive Education, experience teaching students with learning differences.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Beliefs on Inclusive Education.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Knowledge on Inclusive Education.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67B75DF-5333-EFBC-E64A-9F5C8DB5532C}"/>
              </a:ext>
            </a:extLst>
          </p:cNvPr>
          <p:cNvGrpSpPr/>
          <p:nvPr/>
        </p:nvGrpSpPr>
        <p:grpSpPr>
          <a:xfrm>
            <a:off x="1515655" y="5201125"/>
            <a:ext cx="8776904" cy="1734894"/>
            <a:chOff x="-479882" y="3096782"/>
            <a:chExt cx="12953054" cy="3113111"/>
          </a:xfrm>
        </p:grpSpPr>
        <p:pic>
          <p:nvPicPr>
            <p:cNvPr id="11" name="Picture 10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69A28EF8-6BEF-A13A-9FC8-C591C391F9D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12" name="Picture 11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092572DF-B41D-5933-7A2F-C4E9CD6F06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13" name="Picture 12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8229063E-85BE-171B-6FC4-6FD189D7E41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7172328-19E4-F564-E603-2840B3AD25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20144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marL="514350" lvl="0" indent="-514350" algn="ctr">
              <a:buFont typeface="+mj-lt"/>
              <a:buAutoNum type="arabicPeriod"/>
            </a:pP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  <a:p>
            <a:pPr marL="514350" lvl="0" indent="-514350" algn="ctr">
              <a:buFont typeface="+mj-lt"/>
              <a:buAutoNum type="arabicPeriod"/>
            </a:pP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  <a:p>
            <a:pPr marL="514350" lvl="0" indent="-514350" algn="ctr">
              <a:buFont typeface="+mj-lt"/>
              <a:buAutoNum type="arabicPeriod"/>
            </a:pPr>
            <a:r>
              <a:rPr lang="en-GB" sz="3600" dirty="0">
                <a:solidFill>
                  <a:schemeClr val="accent1">
                    <a:lumMod val="75000"/>
                  </a:schemeClr>
                </a:solidFill>
              </a:rPr>
              <a:t>Demographics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67B75DF-5333-EFBC-E64A-9F5C8DB5532C}"/>
              </a:ext>
            </a:extLst>
          </p:cNvPr>
          <p:cNvGrpSpPr/>
          <p:nvPr/>
        </p:nvGrpSpPr>
        <p:grpSpPr>
          <a:xfrm>
            <a:off x="1515655" y="5201125"/>
            <a:ext cx="8776904" cy="1734894"/>
            <a:chOff x="-479882" y="3096782"/>
            <a:chExt cx="12953054" cy="3113111"/>
          </a:xfrm>
        </p:grpSpPr>
        <p:pic>
          <p:nvPicPr>
            <p:cNvPr id="11" name="Picture 10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69A28EF8-6BEF-A13A-9FC8-C591C391F9D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12" name="Picture 11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092572DF-B41D-5933-7A2F-C4E9CD6F06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13" name="Picture 12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8229063E-85BE-171B-6FC4-6FD189D7E41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7172328-19E4-F564-E603-2840B3AD25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22799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629" y="1124431"/>
            <a:ext cx="10515600" cy="4652963"/>
          </a:xfrm>
        </p:spPr>
        <p:txBody>
          <a:bodyPr/>
          <a:lstStyle/>
          <a:p>
            <a:pPr marL="0" indent="0">
              <a:buNone/>
            </a:pP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Years of teaching experience </a:t>
            </a:r>
            <a:endParaRPr lang="en-GR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6FFD16E-56B5-CAFB-E4C9-5CE4EE21D889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25" name="Picture 24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34D40FD3-40DB-E4A9-4F0C-238793FF25D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26" name="Picture 25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3A9C32D7-CE91-E77A-371B-77767172C6B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27" name="Picture 26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92D0519E-5053-D42F-B18D-B2988914E3D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7076C3A3-B490-919A-387C-29C80D8647E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75156FE-A413-8391-95FC-AE3CF8ECAD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364619"/>
              </p:ext>
            </p:extLst>
          </p:nvPr>
        </p:nvGraphicFramePr>
        <p:xfrm>
          <a:off x="1989437" y="2057400"/>
          <a:ext cx="8279675" cy="3513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06791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Prior preparation in special education (degree, coursework, seminars)</a:t>
            </a:r>
            <a:endParaRPr lang="en-GR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B5273DA-ADA0-BB9B-F98B-D69A1104AEED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9" name="Picture 8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5E77FF6D-AB3D-E096-363A-E014A7DC9B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10" name="Picture 9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52347ACA-6FA6-652B-8F55-175E8D7BCE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11" name="Picture 10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A3617330-F8D7-A3AD-D95E-95E00C85997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7D4F234F-7658-EEE2-FD7B-6D8571400A9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3F586C1-B137-483E-A66B-A9BC59145B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0269759"/>
              </p:ext>
            </p:extLst>
          </p:nvPr>
        </p:nvGraphicFramePr>
        <p:xfrm>
          <a:off x="1492209" y="2405175"/>
          <a:ext cx="8306699" cy="3294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687970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7EA5-8EC7-14BC-7CBA-04DEE45C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Athens Inclusive Education Training </a:t>
            </a:r>
            <a:br>
              <a:rPr lang="en-GR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Descriptive Statistics Presentation </a:t>
            </a:r>
            <a:endParaRPr lang="en-GR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C0C6-BEA4-0455-B879-0675119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14" y="1074013"/>
            <a:ext cx="10235725" cy="4426675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Clarify your prior preparation (degree, coursework, seminars) in special education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1F9CCC1-B275-97A8-1D79-EEE42C9DE863}"/>
              </a:ext>
            </a:extLst>
          </p:cNvPr>
          <p:cNvGrpSpPr/>
          <p:nvPr/>
        </p:nvGrpSpPr>
        <p:grpSpPr>
          <a:xfrm>
            <a:off x="1492209" y="5430291"/>
            <a:ext cx="8776904" cy="1734894"/>
            <a:chOff x="-479882" y="3096782"/>
            <a:chExt cx="12953054" cy="3113111"/>
          </a:xfrm>
        </p:grpSpPr>
        <p:pic>
          <p:nvPicPr>
            <p:cNvPr id="7" name="Picture 6" descr="Application&#10;&#10;Description automatically generated with medium confidence">
              <a:extLst>
                <a:ext uri="{FF2B5EF4-FFF2-40B4-BE49-F238E27FC236}">
                  <a16:creationId xmlns:a16="http://schemas.microsoft.com/office/drawing/2014/main" id="{84F8E7ED-B7A9-119C-EBD8-0B72E74227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9882" y="3096782"/>
              <a:ext cx="4728640" cy="3113111"/>
            </a:xfrm>
            <a:prstGeom prst="rect">
              <a:avLst/>
            </a:prstGeom>
          </p:spPr>
        </p:pic>
        <p:pic>
          <p:nvPicPr>
            <p:cNvPr id="8" name="Picture 7" descr="A logo with blue and red stripes&#10;&#10;Description automatically generated">
              <a:extLst>
                <a:ext uri="{FF2B5EF4-FFF2-40B4-BE49-F238E27FC236}">
                  <a16:creationId xmlns:a16="http://schemas.microsoft.com/office/drawing/2014/main" id="{54C8A0E8-7532-BAB3-9C81-0B0F8E4F74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255" y="3728974"/>
              <a:ext cx="1848726" cy="1848726"/>
            </a:xfrm>
            <a:prstGeom prst="rect">
              <a:avLst/>
            </a:prstGeom>
          </p:spPr>
        </p:pic>
        <p:pic>
          <p:nvPicPr>
            <p:cNvPr id="9" name="Picture 8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498D717F-F40A-2768-30D0-DB640CC53AD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3959905"/>
              <a:ext cx="2960016" cy="129789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AE8441A9-D350-A9FC-8D44-7EFD95A998D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8459" y="3789672"/>
              <a:ext cx="3834713" cy="1848725"/>
            </a:xfrm>
            <a:prstGeom prst="rect">
              <a:avLst/>
            </a:prstGeom>
          </p:spPr>
        </p:pic>
      </p:grp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43B36C4-0278-8CD4-5EB5-0DE5A58C0D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3379831"/>
              </p:ext>
            </p:extLst>
          </p:nvPr>
        </p:nvGraphicFramePr>
        <p:xfrm>
          <a:off x="1492209" y="2057399"/>
          <a:ext cx="8257272" cy="3641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548712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2601</TotalTime>
  <Words>645</Words>
  <Application>Microsoft Office PowerPoint</Application>
  <PresentationFormat>Widescreen</PresentationFormat>
  <Paragraphs>93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Athens  Inclusive Education  Training </vt:lpstr>
      <vt:lpstr>Athens  Inclusive Education Training: Purpose of the Program  The purpose of this program is to develop a comprehensive professional development program for teachers across the Primary, Secondary, and Higher Education sectors in Greece, with a primary focus on inclusive learning and teaching, special needs education, and universal design for learning and teaching. The program aims to make a lasting impact on the educational landscape in Greece by promoting inclusive learning environments and enhancing the skills of teachers to cater to diverse student needs.  </vt:lpstr>
      <vt:lpstr>Presentation of the Survey Results 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Athens Inclusive Education Training  Descriptive Statistics Presentation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Ioannis Kalaitzidis</dc:creator>
  <cp:lastModifiedBy>Ioannis Kalaitzidis</cp:lastModifiedBy>
  <cp:revision>103</cp:revision>
  <dcterms:created xsi:type="dcterms:W3CDTF">2024-01-15T19:20:00Z</dcterms:created>
  <dcterms:modified xsi:type="dcterms:W3CDTF">2024-09-17T14:00:12Z</dcterms:modified>
</cp:coreProperties>
</file>