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8" r:id="rId3"/>
    <p:sldId id="259" r:id="rId4"/>
    <p:sldId id="257" r:id="rId5"/>
    <p:sldId id="260" r:id="rId6"/>
    <p:sldId id="261" r:id="rId7"/>
    <p:sldId id="267" r:id="rId8"/>
    <p:sldId id="262" r:id="rId9"/>
    <p:sldId id="273" r:id="rId10"/>
    <p:sldId id="271" r:id="rId11"/>
    <p:sldId id="280" r:id="rId12"/>
    <p:sldId id="272" r:id="rId13"/>
    <p:sldId id="270" r:id="rId14"/>
    <p:sldId id="266" r:id="rId15"/>
    <p:sldId id="263" r:id="rId16"/>
    <p:sldId id="268" r:id="rId17"/>
    <p:sldId id="269" r:id="rId18"/>
    <p:sldId id="276" r:id="rId19"/>
    <p:sldId id="279" r:id="rId20"/>
    <p:sldId id="277" r:id="rId21"/>
    <p:sldId id="274" r:id="rId22"/>
    <p:sldId id="275" r:id="rId23"/>
    <p:sldId id="281" r:id="rId24"/>
    <p:sldId id="282" r:id="rId25"/>
    <p:sldId id="283" r:id="rId26"/>
    <p:sldId id="284" r:id="rId27"/>
    <p:sldId id="285" r:id="rId28"/>
    <p:sldId id="286" r:id="rId29"/>
    <p:sldId id="287" r:id="rId30"/>
    <p:sldId id="288"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691"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F2853615-BFDE-46DE-814C-47EC6EF6D371}" type="datetimeFigureOut">
              <a:rPr lang="el-GR" smtClean="0"/>
              <a:t>21/5/2018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F2853615-BFDE-46DE-814C-47EC6EF6D371}" type="datetimeFigureOut">
              <a:rPr lang="el-GR" smtClean="0"/>
              <a:t>21/5/2018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F2853615-BFDE-46DE-814C-47EC6EF6D371}" type="datetimeFigureOut">
              <a:rPr lang="el-GR" smtClean="0"/>
              <a:t>21/5/2018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F2853615-BFDE-46DE-814C-47EC6EF6D371}" type="datetimeFigureOut">
              <a:rPr lang="el-GR" smtClean="0"/>
              <a:t>21/5/2018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l-GR" smtClean="0"/>
              <a:t>Στυλ κύριου τίτλου</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F2853615-BFDE-46DE-814C-47EC6EF6D371}" type="datetimeFigureOut">
              <a:rPr lang="el-GR" smtClean="0"/>
              <a:t>21/5/2018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F2853615-BFDE-46DE-814C-47EC6EF6D371}" type="datetimeFigureOut">
              <a:rPr lang="el-GR" smtClean="0"/>
              <a:t>21/5/2018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Date Placeholder 6"/>
          <p:cNvSpPr>
            <a:spLocks noGrp="1"/>
          </p:cNvSpPr>
          <p:nvPr>
            <p:ph type="dt" sz="half" idx="10"/>
          </p:nvPr>
        </p:nvSpPr>
        <p:spPr/>
        <p:txBody>
          <a:bodyPr/>
          <a:lstStyle/>
          <a:p>
            <a:fld id="{F2853615-BFDE-46DE-814C-47EC6EF6D371}" type="datetimeFigureOut">
              <a:rPr lang="el-GR" smtClean="0"/>
              <a:t>21/5/2018</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2"/>
          <p:cNvSpPr>
            <a:spLocks noGrp="1"/>
          </p:cNvSpPr>
          <p:nvPr>
            <p:ph type="dt" sz="half" idx="10"/>
          </p:nvPr>
        </p:nvSpPr>
        <p:spPr/>
        <p:txBody>
          <a:bodyPr/>
          <a:lstStyle/>
          <a:p>
            <a:fld id="{F2853615-BFDE-46DE-814C-47EC6EF6D371}" type="datetimeFigureOut">
              <a:rPr lang="el-GR" smtClean="0"/>
              <a:t>21/5/2018</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53615-BFDE-46DE-814C-47EC6EF6D371}" type="datetimeFigureOut">
              <a:rPr lang="el-GR" smtClean="0"/>
              <a:t>21/5/2018</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l-GR" smtClean="0"/>
              <a:t>Στυλ κύριου τίτλου</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2853615-BFDE-46DE-814C-47EC6EF6D371}" type="datetimeFigureOut">
              <a:rPr lang="el-GR" smtClean="0"/>
              <a:t>21/5/2018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
        <p:nvSpPr>
          <p:cNvPr id="9" name="Content Placeholder 8"/>
          <p:cNvSpPr>
            <a:spLocks noGrp="1"/>
          </p:cNvSpPr>
          <p:nvPr>
            <p:ph sz="quarter" idx="13"/>
          </p:nvPr>
        </p:nvSpPr>
        <p:spPr>
          <a:xfrm>
            <a:off x="304800" y="381000"/>
            <a:ext cx="7772400" cy="494284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l-GR" smtClean="0"/>
              <a:t>Στυλ κύριου τίτλου</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8" name="Date Placeholder 7"/>
          <p:cNvSpPr>
            <a:spLocks noGrp="1"/>
          </p:cNvSpPr>
          <p:nvPr>
            <p:ph type="dt" sz="half" idx="10"/>
          </p:nvPr>
        </p:nvSpPr>
        <p:spPr/>
        <p:txBody>
          <a:bodyPr/>
          <a:lstStyle/>
          <a:p>
            <a:fld id="{F2853615-BFDE-46DE-814C-47EC6EF6D371}" type="datetimeFigureOut">
              <a:rPr lang="el-GR" smtClean="0"/>
              <a:t>21/5/2018</a:t>
            </a:fld>
            <a:endParaRPr lang="el-GR"/>
          </a:p>
        </p:txBody>
      </p:sp>
      <p:sp>
        <p:nvSpPr>
          <p:cNvPr id="9" name="Slide Number Placeholder 8"/>
          <p:cNvSpPr>
            <a:spLocks noGrp="1"/>
          </p:cNvSpPr>
          <p:nvPr>
            <p:ph type="sldNum" sz="quarter" idx="11"/>
          </p:nvPr>
        </p:nvSpPr>
        <p:spPr/>
        <p:txBody>
          <a:bodyPr/>
          <a:lstStyle/>
          <a:p>
            <a:fld id="{3DF53439-851E-44AD-84B1-B6BFC3D0C743}" type="slidenum">
              <a:rPr lang="el-GR" smtClean="0"/>
              <a:t>‹#›</a:t>
            </a:fld>
            <a:endParaRPr lang="el-GR"/>
          </a:p>
        </p:txBody>
      </p:sp>
      <p:sp>
        <p:nvSpPr>
          <p:cNvPr id="10" name="Footer Placeholder 9"/>
          <p:cNvSpPr>
            <a:spLocks noGrp="1"/>
          </p:cNvSpPr>
          <p:nvPr>
            <p:ph type="ftr" sz="quarter" idx="12"/>
          </p:nvPr>
        </p:nvSpPr>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3DF53439-851E-44AD-84B1-B6BFC3D0C743}" type="slidenum">
              <a:rPr lang="el-GR" smtClean="0"/>
              <a:t>‹#›</a:t>
            </a:fld>
            <a:endParaRPr lang="el-G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l-G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F2853615-BFDE-46DE-814C-47EC6EF6D371}" type="datetimeFigureOut">
              <a:rPr lang="el-GR" smtClean="0"/>
              <a:t>21/5/2018</a:t>
            </a:fld>
            <a:endParaRPr lang="el-G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dirty="0" smtClean="0"/>
              <a:t>Η δεκαετία του ’80, η Ανοικτή Κοινωνία και ο Κ. Μητσοτάκης</a:t>
            </a:r>
            <a:endParaRPr lang="el-GR" dirty="0"/>
          </a:p>
        </p:txBody>
      </p:sp>
      <p:sp>
        <p:nvSpPr>
          <p:cNvPr id="3" name="Υπότιτλος 2"/>
          <p:cNvSpPr>
            <a:spLocks noGrp="1"/>
          </p:cNvSpPr>
          <p:nvPr>
            <p:ph type="subTitle" idx="1"/>
          </p:nvPr>
        </p:nvSpPr>
        <p:spPr/>
        <p:txBody>
          <a:bodyPr/>
          <a:lstStyle/>
          <a:p>
            <a:r>
              <a:rPr lang="el-GR" dirty="0" smtClean="0"/>
              <a:t>Μάιος 2018</a:t>
            </a:r>
            <a:endParaRPr lang="el-GR" dirty="0"/>
          </a:p>
        </p:txBody>
      </p:sp>
    </p:spTree>
    <p:extLst>
      <p:ext uri="{BB962C8B-B14F-4D97-AF65-F5344CB8AC3E}">
        <p14:creationId xmlns:p14="http://schemas.microsoft.com/office/powerpoint/2010/main" val="27108914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675E47"/>
                </a:solidFill>
              </a:rPr>
              <a:t>Το ιδεολογικό πλαίσιο του ’80</a:t>
            </a:r>
            <a:endParaRPr lang="el-GR" dirty="0"/>
          </a:p>
        </p:txBody>
      </p:sp>
      <p:sp>
        <p:nvSpPr>
          <p:cNvPr id="3" name="Θέση περιεχομένου 2"/>
          <p:cNvSpPr>
            <a:spLocks noGrp="1"/>
          </p:cNvSpPr>
          <p:nvPr>
            <p:ph idx="1"/>
          </p:nvPr>
        </p:nvSpPr>
        <p:spPr>
          <a:xfrm>
            <a:off x="107504" y="1268760"/>
            <a:ext cx="8352928" cy="5132040"/>
          </a:xfrm>
        </p:spPr>
        <p:txBody>
          <a:bodyPr>
            <a:normAutofit/>
          </a:bodyPr>
          <a:lstStyle/>
          <a:p>
            <a:pPr marL="114300" indent="0">
              <a:buNone/>
            </a:pPr>
            <a:endParaRPr lang="el-GR" b="1" u="sng" dirty="0"/>
          </a:p>
          <a:p>
            <a:r>
              <a:rPr lang="el-GR" b="1" u="sng" dirty="0" smtClean="0"/>
              <a:t>Αντιδυτικισμός και σοσιαλιστική ρητορική</a:t>
            </a:r>
          </a:p>
          <a:p>
            <a:r>
              <a:rPr lang="el-GR" dirty="0" smtClean="0"/>
              <a:t>«H </a:t>
            </a:r>
            <a:r>
              <a:rPr lang="el-GR" dirty="0"/>
              <a:t>θέση της χώρας μας στην περιφέρεια του παγκόσμιου καπιταλισμού, που παγιώνεται με την ένταξη στην E.O.K. ευνοεί το μεγάλο ξένο και ντόπιο κεφάλαιο να καταπιέζει όλο και περισσότερα στρώματα του Λαού μας, κάθε μέρα και πιο </a:t>
            </a:r>
            <a:r>
              <a:rPr lang="el-GR" dirty="0" smtClean="0"/>
              <a:t>στυγνά». (Συμβόλαιο με το λαό, 1981).</a:t>
            </a:r>
          </a:p>
          <a:p>
            <a:endParaRPr lang="el-GR" dirty="0"/>
          </a:p>
          <a:p>
            <a:r>
              <a:rPr lang="el-GR" dirty="0" smtClean="0"/>
              <a:t>«η </a:t>
            </a:r>
            <a:r>
              <a:rPr lang="el-GR" dirty="0"/>
              <a:t>επάνοδος στο </a:t>
            </a:r>
            <a:r>
              <a:rPr lang="el-GR" dirty="0" smtClean="0"/>
              <a:t>NATO, </a:t>
            </a:r>
            <a:r>
              <a:rPr lang="el-GR" dirty="0"/>
              <a:t>η παρουσία ξένων βάσεων στη χώρα μας </a:t>
            </a:r>
            <a:r>
              <a:rPr lang="el-GR" dirty="0" smtClean="0"/>
              <a:t> </a:t>
            </a:r>
            <a:r>
              <a:rPr lang="el-GR" dirty="0"/>
              <a:t>όχι μόνο εκθέτουν τη χώρα σε κίνδυνο αφανισμού σε περίπτωση παγκόσμιας σύρραξης αλλά </a:t>
            </a:r>
            <a:r>
              <a:rPr lang="el-GR" dirty="0" smtClean="0"/>
              <a:t> </a:t>
            </a:r>
            <a:r>
              <a:rPr lang="el-GR" dirty="0"/>
              <a:t>υπονομεύουν την Εθνική Άμυνα, η ένταξη στην E.O.K. </a:t>
            </a:r>
            <a:r>
              <a:rPr lang="el-GR" dirty="0" smtClean="0"/>
              <a:t> </a:t>
            </a:r>
            <a:r>
              <a:rPr lang="el-GR" dirty="0"/>
              <a:t>μεταφέρει σε ξένα κέντρα αποφάσεων τις εθνικές επιλογές για την οικονομική και κοινωνική </a:t>
            </a:r>
            <a:r>
              <a:rPr lang="el-GR" dirty="0" smtClean="0"/>
              <a:t>ανάπτυξης» </a:t>
            </a:r>
          </a:p>
          <a:p>
            <a:endParaRPr lang="el-GR" dirty="0"/>
          </a:p>
        </p:txBody>
      </p:sp>
    </p:spTree>
    <p:extLst>
      <p:ext uri="{BB962C8B-B14F-4D97-AF65-F5344CB8AC3E}">
        <p14:creationId xmlns:p14="http://schemas.microsoft.com/office/powerpoint/2010/main" val="36230295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74638"/>
            <a:ext cx="8316416" cy="1143000"/>
          </a:xfrm>
        </p:spPr>
        <p:txBody>
          <a:bodyPr/>
          <a:lstStyle/>
          <a:p>
            <a:pPr algn="ctr"/>
            <a:r>
              <a:rPr lang="el-GR" dirty="0"/>
              <a:t>Το ιδεολογικό πλαίσιο του ’80</a:t>
            </a:r>
          </a:p>
        </p:txBody>
      </p:sp>
      <p:sp>
        <p:nvSpPr>
          <p:cNvPr id="3" name="Θέση περιεχομένου 2"/>
          <p:cNvSpPr>
            <a:spLocks noGrp="1"/>
          </p:cNvSpPr>
          <p:nvPr>
            <p:ph idx="1"/>
          </p:nvPr>
        </p:nvSpPr>
        <p:spPr>
          <a:xfrm>
            <a:off x="179512" y="1340768"/>
            <a:ext cx="8208912" cy="5060032"/>
          </a:xfrm>
        </p:spPr>
        <p:txBody>
          <a:bodyPr>
            <a:normAutofit/>
          </a:bodyPr>
          <a:lstStyle/>
          <a:p>
            <a:r>
              <a:rPr lang="el-GR" b="1" u="sng" dirty="0" smtClean="0"/>
              <a:t>Η προοπτική</a:t>
            </a:r>
          </a:p>
          <a:p>
            <a:r>
              <a:rPr lang="el-GR" dirty="0" smtClean="0"/>
              <a:t>«H </a:t>
            </a:r>
            <a:r>
              <a:rPr lang="el-GR" dirty="0"/>
              <a:t>προάσπιση της εθνικής μας ανεξαρτησίας </a:t>
            </a:r>
            <a:r>
              <a:rPr lang="el-GR" dirty="0" smtClean="0"/>
              <a:t>έχει </a:t>
            </a:r>
            <a:r>
              <a:rPr lang="el-GR" dirty="0"/>
              <a:t>άμεση προτεραιότητα, γιατί χωρίς αυτή δε μπορεί να πραγματοποιηθεί η Λαϊκή Κυριαρχία και ο σοσιαλιστικός </a:t>
            </a:r>
            <a:r>
              <a:rPr lang="el-GR" dirty="0" smtClean="0"/>
              <a:t>μετασχηματισμός». (συμβόλαιο με το λαό) </a:t>
            </a:r>
          </a:p>
          <a:p>
            <a:endParaRPr lang="el-GR" dirty="0"/>
          </a:p>
          <a:p>
            <a:r>
              <a:rPr lang="el-GR" dirty="0" smtClean="0"/>
              <a:t>«Ανάπτυξη </a:t>
            </a:r>
            <a:r>
              <a:rPr lang="el-GR" dirty="0"/>
              <a:t>φιλικών σχέσεων σε παγκόσμια κλίμακα και ιδιαίτερα με Βαλκάνια, με τους Λαούς της Μεσογείου, με τη Δυτική και Ανατολική Ευρώπη και με το Αραβικό Έθνος, που αποτελεί ένα δυναμικό παράγοντα στην πορεία του </a:t>
            </a:r>
            <a:r>
              <a:rPr lang="el-GR" dirty="0" smtClean="0"/>
              <a:t>κόσμου». (συμβόλαιο με το λαό)</a:t>
            </a:r>
            <a:endParaRPr lang="el-GR" dirty="0"/>
          </a:p>
        </p:txBody>
      </p:sp>
    </p:spTree>
    <p:extLst>
      <p:ext uri="{BB962C8B-B14F-4D97-AF65-F5344CB8AC3E}">
        <p14:creationId xmlns:p14="http://schemas.microsoft.com/office/powerpoint/2010/main" val="15429430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Το ιδεολογικό πλαίσιο του ’80</a:t>
            </a:r>
          </a:p>
        </p:txBody>
      </p:sp>
      <p:sp>
        <p:nvSpPr>
          <p:cNvPr id="3" name="Θέση περιεχομένου 2"/>
          <p:cNvSpPr>
            <a:spLocks noGrp="1"/>
          </p:cNvSpPr>
          <p:nvPr>
            <p:ph idx="1"/>
          </p:nvPr>
        </p:nvSpPr>
        <p:spPr>
          <a:xfrm>
            <a:off x="179512" y="1600200"/>
            <a:ext cx="8136904" cy="5141168"/>
          </a:xfrm>
        </p:spPr>
        <p:txBody>
          <a:bodyPr>
            <a:normAutofit/>
          </a:bodyPr>
          <a:lstStyle/>
          <a:p>
            <a:r>
              <a:rPr lang="el-GR" b="1" u="sng" dirty="0" smtClean="0"/>
              <a:t>Κρατικοποιήσεις και κρατικός σχεδιασμός</a:t>
            </a:r>
            <a:r>
              <a:rPr lang="el-GR" b="1" dirty="0" smtClean="0"/>
              <a:t>:</a:t>
            </a:r>
          </a:p>
          <a:p>
            <a:pPr marL="114300" indent="0" algn="just">
              <a:buNone/>
            </a:pPr>
            <a:r>
              <a:rPr lang="el-GR" dirty="0" smtClean="0"/>
              <a:t>«Η </a:t>
            </a:r>
            <a:r>
              <a:rPr lang="el-GR" dirty="0"/>
              <a:t>κοινωνικοποίηση των στρατηγικών τομέων της οικονομίας </a:t>
            </a:r>
            <a:r>
              <a:rPr lang="el-GR" dirty="0" smtClean="0"/>
              <a:t>προωθεί </a:t>
            </a:r>
            <a:r>
              <a:rPr lang="el-GR" dirty="0"/>
              <a:t>την ανάπτυξη της χώρας για την εξυπηρέτηση των λαϊκών </a:t>
            </a:r>
            <a:r>
              <a:rPr lang="el-GR" dirty="0" smtClean="0"/>
              <a:t>αναγκών. </a:t>
            </a:r>
            <a:r>
              <a:rPr lang="el-GR" dirty="0" smtClean="0"/>
              <a:t>[…]». </a:t>
            </a:r>
            <a:r>
              <a:rPr lang="el-GR" dirty="0" smtClean="0"/>
              <a:t>(συμβόλαιο με το λαό)</a:t>
            </a:r>
          </a:p>
          <a:p>
            <a:pPr marL="114300" indent="0" algn="just">
              <a:buNone/>
            </a:pPr>
            <a:endParaRPr lang="el-GR" dirty="0"/>
          </a:p>
          <a:p>
            <a:pPr marL="114300" indent="0" algn="just">
              <a:buNone/>
            </a:pPr>
            <a:r>
              <a:rPr lang="el-GR" dirty="0" smtClean="0"/>
              <a:t>«Βασικός </a:t>
            </a:r>
            <a:r>
              <a:rPr lang="el-GR" dirty="0"/>
              <a:t>μοχλός για την πραγματοποίηση της αυτοδύναμης και ισόρροπης αναπτυξιακής πολιτικής του ΠA.ΣO.K. θα είναι ο </a:t>
            </a:r>
            <a:r>
              <a:rPr lang="el-GR" dirty="0" smtClean="0"/>
              <a:t>Δημοκρατικός </a:t>
            </a:r>
            <a:r>
              <a:rPr lang="el-GR" dirty="0"/>
              <a:t>Προγραμματισμός. </a:t>
            </a:r>
            <a:r>
              <a:rPr lang="el-GR" dirty="0" err="1"/>
              <a:t>Mε</a:t>
            </a:r>
            <a:r>
              <a:rPr lang="el-GR" dirty="0"/>
              <a:t> το </a:t>
            </a:r>
            <a:r>
              <a:rPr lang="el-GR" dirty="0" smtClean="0"/>
              <a:t>ΔΠ </a:t>
            </a:r>
            <a:r>
              <a:rPr lang="el-GR" dirty="0"/>
              <a:t>θα εξασφαλιστεί η αποφασιστική συμμετοχή του Λαού στις αποφάσεις, που αφορούν στην κατάρτιση, εφαρμογή και έλεγχο του αναπτυξιακού προγράμματος, δηλαδή σ' όλες τις αποφάσεις που επηρεάζουν τα συμφέροντα και το μέλλον </a:t>
            </a:r>
            <a:r>
              <a:rPr lang="el-GR" dirty="0" smtClean="0"/>
              <a:t>του» (Συμβόλαιο με το Λαό). </a:t>
            </a:r>
            <a:endParaRPr lang="el-GR" dirty="0"/>
          </a:p>
        </p:txBody>
      </p:sp>
    </p:spTree>
    <p:extLst>
      <p:ext uri="{BB962C8B-B14F-4D97-AF65-F5344CB8AC3E}">
        <p14:creationId xmlns:p14="http://schemas.microsoft.com/office/powerpoint/2010/main" val="6417775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Το ιδεολογικό πλαίσιο του ’80</a:t>
            </a:r>
          </a:p>
        </p:txBody>
      </p:sp>
      <p:sp>
        <p:nvSpPr>
          <p:cNvPr id="3" name="Θέση περιεχομένου 2"/>
          <p:cNvSpPr>
            <a:spLocks noGrp="1"/>
          </p:cNvSpPr>
          <p:nvPr>
            <p:ph idx="1"/>
          </p:nvPr>
        </p:nvSpPr>
        <p:spPr>
          <a:xfrm>
            <a:off x="457200" y="1600200"/>
            <a:ext cx="7620000" cy="5257800"/>
          </a:xfrm>
        </p:spPr>
        <p:txBody>
          <a:bodyPr>
            <a:normAutofit/>
          </a:bodyPr>
          <a:lstStyle/>
          <a:p>
            <a:pPr lvl="0">
              <a:buClr>
                <a:srgbClr val="A9A57C"/>
              </a:buClr>
            </a:pPr>
            <a:r>
              <a:rPr lang="el-GR" sz="2800" dirty="0">
                <a:solidFill>
                  <a:srgbClr val="2F2B20"/>
                </a:solidFill>
              </a:rPr>
              <a:t>1. </a:t>
            </a:r>
            <a:r>
              <a:rPr lang="el-GR" sz="2800" b="1" dirty="0">
                <a:solidFill>
                  <a:srgbClr val="2F2B20"/>
                </a:solidFill>
              </a:rPr>
              <a:t>Νομιμοποίηση της παντοδυναμίας του  </a:t>
            </a:r>
            <a:r>
              <a:rPr lang="el-GR" sz="2800" b="1" dirty="0" smtClean="0">
                <a:solidFill>
                  <a:srgbClr val="2F2B20"/>
                </a:solidFill>
              </a:rPr>
              <a:t>Κόμματος</a:t>
            </a:r>
            <a:r>
              <a:rPr lang="el-GR" sz="2800" dirty="0" smtClean="0">
                <a:solidFill>
                  <a:srgbClr val="2F2B20"/>
                </a:solidFill>
              </a:rPr>
              <a:t> </a:t>
            </a:r>
          </a:p>
          <a:p>
            <a:pPr marL="114300" lvl="0" indent="0">
              <a:buClr>
                <a:srgbClr val="A9A57C"/>
              </a:buClr>
              <a:buNone/>
            </a:pPr>
            <a:r>
              <a:rPr lang="el-GR" sz="2800" dirty="0" smtClean="0">
                <a:solidFill>
                  <a:srgbClr val="2F2B20"/>
                </a:solidFill>
              </a:rPr>
              <a:t> </a:t>
            </a:r>
            <a:r>
              <a:rPr lang="el-GR" sz="2800" dirty="0">
                <a:solidFill>
                  <a:srgbClr val="2F2B20"/>
                </a:solidFill>
              </a:rPr>
              <a:t>[το κράτος ως ιμάντας μεταβίβασης των επιθυμιών του κόμματος, το κόμμα εκφράζει ο ηγέτης, ο ηγέτης  τον λαό]</a:t>
            </a:r>
          </a:p>
          <a:p>
            <a:pPr marL="114300" lvl="0" indent="0">
              <a:buClr>
                <a:srgbClr val="A9A57C"/>
              </a:buClr>
              <a:buNone/>
            </a:pPr>
            <a:endParaRPr lang="el-GR" sz="2800" dirty="0">
              <a:solidFill>
                <a:srgbClr val="2F2B20"/>
              </a:solidFill>
            </a:endParaRPr>
          </a:p>
          <a:p>
            <a:pPr lvl="0">
              <a:buClr>
                <a:srgbClr val="A9A57C"/>
              </a:buClr>
            </a:pPr>
            <a:r>
              <a:rPr lang="el-GR" sz="2800" dirty="0">
                <a:solidFill>
                  <a:srgbClr val="2F2B20"/>
                </a:solidFill>
              </a:rPr>
              <a:t>2. </a:t>
            </a:r>
            <a:r>
              <a:rPr lang="el-GR" sz="2800" b="1" dirty="0">
                <a:solidFill>
                  <a:srgbClr val="2F2B20"/>
                </a:solidFill>
              </a:rPr>
              <a:t>Δεν υπάρχουν θεσμοί </a:t>
            </a:r>
            <a:r>
              <a:rPr lang="el-GR" sz="2800" b="1" dirty="0" smtClean="0">
                <a:solidFill>
                  <a:srgbClr val="2F2B20"/>
                </a:solidFill>
              </a:rPr>
              <a:t>, ούτε πολίτες (πόσο μάλλον άτομα) υπάρχει </a:t>
            </a:r>
            <a:r>
              <a:rPr lang="el-GR" sz="2800" b="1" dirty="0">
                <a:solidFill>
                  <a:srgbClr val="2F2B20"/>
                </a:solidFill>
              </a:rPr>
              <a:t>μόνο </a:t>
            </a:r>
            <a:r>
              <a:rPr lang="el-GR" sz="2800" b="1" dirty="0" smtClean="0">
                <a:solidFill>
                  <a:srgbClr val="2F2B20"/>
                </a:solidFill>
              </a:rPr>
              <a:t>ο λαός!</a:t>
            </a:r>
            <a:endParaRPr lang="el-GR" sz="2800" b="1" dirty="0" smtClean="0">
              <a:solidFill>
                <a:srgbClr val="2F2B20"/>
              </a:solidFill>
            </a:endParaRPr>
          </a:p>
          <a:p>
            <a:pPr lvl="0">
              <a:buClr>
                <a:srgbClr val="A9A57C"/>
              </a:buClr>
            </a:pPr>
            <a:endParaRPr lang="el-GR" sz="2800" dirty="0">
              <a:solidFill>
                <a:srgbClr val="2F2B20"/>
              </a:solidFill>
            </a:endParaRPr>
          </a:p>
          <a:p>
            <a:pPr lvl="0">
              <a:buClr>
                <a:srgbClr val="A9A57C"/>
              </a:buClr>
            </a:pPr>
            <a:r>
              <a:rPr lang="el-GR" sz="2800" dirty="0" smtClean="0">
                <a:solidFill>
                  <a:srgbClr val="2F2B20"/>
                </a:solidFill>
              </a:rPr>
              <a:t>3. </a:t>
            </a:r>
            <a:r>
              <a:rPr lang="el-GR" sz="2800" b="1" dirty="0" smtClean="0">
                <a:solidFill>
                  <a:srgbClr val="2F2B20"/>
                </a:solidFill>
              </a:rPr>
              <a:t>Ο συνδικαλισμός  βασικός μηχανισμός εξουσίας</a:t>
            </a:r>
            <a:r>
              <a:rPr lang="el-GR" sz="2800" dirty="0" smtClean="0">
                <a:solidFill>
                  <a:srgbClr val="2F2B20"/>
                </a:solidFill>
              </a:rPr>
              <a:t>.</a:t>
            </a:r>
            <a:endParaRPr lang="el-GR" sz="2800" dirty="0">
              <a:solidFill>
                <a:srgbClr val="2F2B20"/>
              </a:solidFill>
            </a:endParaRPr>
          </a:p>
          <a:p>
            <a:endParaRPr lang="el-GR" dirty="0"/>
          </a:p>
        </p:txBody>
      </p:sp>
    </p:spTree>
    <p:extLst>
      <p:ext uri="{BB962C8B-B14F-4D97-AF65-F5344CB8AC3E}">
        <p14:creationId xmlns:p14="http://schemas.microsoft.com/office/powerpoint/2010/main" val="22423871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74638"/>
            <a:ext cx="8388424" cy="1143000"/>
          </a:xfrm>
        </p:spPr>
        <p:txBody>
          <a:bodyPr/>
          <a:lstStyle/>
          <a:p>
            <a:r>
              <a:rPr lang="el-GR" dirty="0"/>
              <a:t>Το πλαίσιο της δεκαετίας του ’80</a:t>
            </a:r>
          </a:p>
        </p:txBody>
      </p:sp>
      <p:sp>
        <p:nvSpPr>
          <p:cNvPr id="3" name="Θέση περιεχομένου 2"/>
          <p:cNvSpPr>
            <a:spLocks noGrp="1"/>
          </p:cNvSpPr>
          <p:nvPr>
            <p:ph idx="1"/>
          </p:nvPr>
        </p:nvSpPr>
        <p:spPr>
          <a:xfrm>
            <a:off x="107504" y="1268760"/>
            <a:ext cx="8280920" cy="5132040"/>
          </a:xfrm>
        </p:spPr>
        <p:txBody>
          <a:bodyPr>
            <a:normAutofit fontScale="92500"/>
          </a:bodyPr>
          <a:lstStyle/>
          <a:p>
            <a:r>
              <a:rPr lang="el-GR" b="1" dirty="0" smtClean="0"/>
              <a:t>Εμπειρικά αντιληπτές συνέπειες</a:t>
            </a:r>
          </a:p>
          <a:p>
            <a:r>
              <a:rPr lang="el-GR" dirty="0" smtClean="0"/>
              <a:t>1</a:t>
            </a:r>
            <a:r>
              <a:rPr lang="el-GR" b="1" dirty="0" smtClean="0"/>
              <a:t>. Εκτίναξη του δημοσίου τομέα στο πεδίο της απασχόλησης</a:t>
            </a:r>
            <a:r>
              <a:rPr lang="el-GR" dirty="0" smtClean="0"/>
              <a:t>:  Σύμφωνα με τα στοιχεία του Χρ. </a:t>
            </a:r>
            <a:r>
              <a:rPr lang="el-GR" dirty="0" err="1" smtClean="0"/>
              <a:t>Ιορδάνογλου</a:t>
            </a:r>
            <a:r>
              <a:rPr lang="el-GR" dirty="0" smtClean="0"/>
              <a:t> : Από 510 χιλιάδες δημόσιοι υπάλληλοι το 1980, φθάνουμε τους 745 περίπου το 1986 και κοντά στους </a:t>
            </a:r>
            <a:r>
              <a:rPr lang="el-GR" dirty="0" smtClean="0"/>
              <a:t>780 </a:t>
            </a:r>
            <a:r>
              <a:rPr lang="el-GR" dirty="0" smtClean="0"/>
              <a:t>χιλιάδες το </a:t>
            </a:r>
            <a:r>
              <a:rPr lang="el-GR" dirty="0" smtClean="0"/>
              <a:t>1989.</a:t>
            </a:r>
            <a:endParaRPr lang="el-GR" dirty="0" smtClean="0"/>
          </a:p>
          <a:p>
            <a:pPr marL="114300" indent="0">
              <a:buNone/>
            </a:pPr>
            <a:endParaRPr lang="el-GR" dirty="0" smtClean="0"/>
          </a:p>
          <a:p>
            <a:endParaRPr lang="el-GR" dirty="0"/>
          </a:p>
          <a:p>
            <a:r>
              <a:rPr lang="el-GR" dirty="0"/>
              <a:t>2</a:t>
            </a:r>
            <a:r>
              <a:rPr lang="el-GR" b="1" dirty="0"/>
              <a:t>. Εκτίναξη του δημοσίου τομέα  </a:t>
            </a:r>
            <a:r>
              <a:rPr lang="el-GR" b="1" dirty="0" smtClean="0"/>
              <a:t>στο πεδίο των δαπανών</a:t>
            </a:r>
          </a:p>
          <a:p>
            <a:r>
              <a:rPr lang="el-GR" dirty="0"/>
              <a:t>Στην Ελλάδα, οι δημόσιες δαπάνες ήταν:  περίπου 20% του Α.Ε.Π., στις αρχές της δεκαετίας του ΄60, 30% το 1980-1 και  45%  και κοντά στο 50% το 1989.</a:t>
            </a:r>
          </a:p>
          <a:p>
            <a:endParaRPr lang="el-GR" dirty="0"/>
          </a:p>
          <a:p>
            <a:r>
              <a:rPr lang="el-GR" dirty="0"/>
              <a:t>[ </a:t>
            </a:r>
            <a:r>
              <a:rPr lang="el-GR" dirty="0" err="1"/>
              <a:t>Κουτεντάκης</a:t>
            </a:r>
            <a:r>
              <a:rPr lang="el-GR" dirty="0"/>
              <a:t> Φραγκίσκος , Γαληνού Αργυρώ ΔΗΜΟΣΙΑ ΟΙΚΟΝΟΜΙΚΗ Ι Ενότητα 12: Μέγεθος και Εύρος Δραστηριοτήτων του Δημόσιου Τομέα, Πανεπιστήμιο Κρήτης, Τμήμα Οικονομικών Επιστημών]</a:t>
            </a:r>
          </a:p>
          <a:p>
            <a:endParaRPr lang="el-GR" dirty="0" smtClean="0"/>
          </a:p>
          <a:p>
            <a:endParaRPr lang="el-GR" dirty="0" smtClean="0"/>
          </a:p>
          <a:p>
            <a:endParaRPr lang="el-GR" dirty="0" smtClean="0"/>
          </a:p>
          <a:p>
            <a:endParaRPr lang="el-GR" dirty="0"/>
          </a:p>
          <a:p>
            <a:endParaRPr lang="el-GR" dirty="0"/>
          </a:p>
        </p:txBody>
      </p:sp>
    </p:spTree>
    <p:extLst>
      <p:ext uri="{BB962C8B-B14F-4D97-AF65-F5344CB8AC3E}">
        <p14:creationId xmlns:p14="http://schemas.microsoft.com/office/powerpoint/2010/main" val="3263142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274638"/>
            <a:ext cx="8280920" cy="1143000"/>
          </a:xfrm>
        </p:spPr>
        <p:txBody>
          <a:bodyPr/>
          <a:lstStyle/>
          <a:p>
            <a:r>
              <a:rPr lang="el-GR" dirty="0" smtClean="0"/>
              <a:t>Το ιδεολογικό πλαίσιο του ’80</a:t>
            </a:r>
            <a:endParaRPr lang="el-GR"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512" y="1600200"/>
            <a:ext cx="8064896" cy="48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958381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208912" cy="1143000"/>
          </a:xfrm>
        </p:spPr>
        <p:txBody>
          <a:bodyPr/>
          <a:lstStyle/>
          <a:p>
            <a:r>
              <a:rPr lang="el-GR" dirty="0"/>
              <a:t>Το ιδεολογικό πλαίσιο του ’80</a:t>
            </a:r>
          </a:p>
        </p:txBody>
      </p:sp>
      <p:sp>
        <p:nvSpPr>
          <p:cNvPr id="3" name="Θέση περιεχομένου 2"/>
          <p:cNvSpPr>
            <a:spLocks noGrp="1"/>
          </p:cNvSpPr>
          <p:nvPr>
            <p:ph idx="1"/>
          </p:nvPr>
        </p:nvSpPr>
        <p:spPr>
          <a:xfrm>
            <a:off x="107504" y="1600200"/>
            <a:ext cx="8208912" cy="4800600"/>
          </a:xfrm>
        </p:spPr>
        <p:txBody>
          <a:bodyPr/>
          <a:lstStyle/>
          <a:p>
            <a:r>
              <a:rPr lang="el-GR" dirty="0" smtClean="0"/>
              <a:t>3. </a:t>
            </a:r>
            <a:r>
              <a:rPr lang="el-GR" b="1" dirty="0" err="1"/>
              <a:t>Προεδροποίηση</a:t>
            </a:r>
            <a:r>
              <a:rPr lang="el-GR" b="1" dirty="0"/>
              <a:t> του πολιτικού συστήματος </a:t>
            </a:r>
            <a:r>
              <a:rPr lang="el-GR" dirty="0" smtClean="0"/>
              <a:t>[πορεία προς Λατινική </a:t>
            </a:r>
            <a:r>
              <a:rPr lang="el-GR" dirty="0"/>
              <a:t>Αμερική</a:t>
            </a:r>
            <a:r>
              <a:rPr lang="el-GR" dirty="0" smtClean="0"/>
              <a:t>] αδύναμοι θεσμοί και έλεγχο τους από ένα </a:t>
            </a:r>
            <a:r>
              <a:rPr lang="el-GR" dirty="0" smtClean="0"/>
              <a:t>κέντρο: του </a:t>
            </a:r>
            <a:r>
              <a:rPr lang="el-GR" dirty="0" smtClean="0"/>
              <a:t>πρωθυπουργού</a:t>
            </a:r>
          </a:p>
          <a:p>
            <a:r>
              <a:rPr lang="el-GR" dirty="0" smtClean="0"/>
              <a:t>Υποβάθμιση των ανταγωνιστικών θεσμών (</a:t>
            </a:r>
            <a:r>
              <a:rPr lang="el-GR" dirty="0" err="1" smtClean="0"/>
              <a:t>ΠτΔ</a:t>
            </a:r>
            <a:r>
              <a:rPr lang="el-GR" dirty="0" smtClean="0"/>
              <a:t>)</a:t>
            </a:r>
          </a:p>
          <a:p>
            <a:r>
              <a:rPr lang="el-GR" dirty="0" smtClean="0"/>
              <a:t>Εκλογές βουλευτών με λίστα</a:t>
            </a:r>
            <a:endParaRPr lang="el-GR" dirty="0" smtClean="0"/>
          </a:p>
          <a:p>
            <a:endParaRPr lang="el-GR" dirty="0"/>
          </a:p>
          <a:p>
            <a:r>
              <a:rPr lang="el-GR" dirty="0"/>
              <a:t>Η θέληση του Παπανδρέου επιβαλλόταν  </a:t>
            </a:r>
            <a:r>
              <a:rPr lang="el-GR" dirty="0" smtClean="0"/>
              <a:t>παντού. </a:t>
            </a:r>
            <a:r>
              <a:rPr lang="el-GR" dirty="0"/>
              <a:t>Η θέσπιση της εκλογής των βουλευτών με λίστα το 1985 ήταν η αποθέωση της στρατηγικής  του ηγέτη για έλεγχο των θεσμών.  Κόμμα, κυβέρνηση, </a:t>
            </a:r>
            <a:r>
              <a:rPr lang="el-GR" dirty="0" smtClean="0"/>
              <a:t>κοινοβούλιο, συνδικάτα, αυτοδιοίκηση (και δεν μιλώ για άλλους θεσμούς) </a:t>
            </a:r>
            <a:r>
              <a:rPr lang="el-GR" dirty="0"/>
              <a:t>μπορούσαν να ελέγχονται ταυτόχρονα από ένα άτομο και το στενό του περιβάλλον. </a:t>
            </a:r>
            <a:endParaRPr lang="el-GR" dirty="0" smtClean="0"/>
          </a:p>
          <a:p>
            <a:endParaRPr lang="el-GR" dirty="0"/>
          </a:p>
          <a:p>
            <a:endParaRPr lang="el-GR" dirty="0"/>
          </a:p>
        </p:txBody>
      </p:sp>
    </p:spTree>
    <p:extLst>
      <p:ext uri="{BB962C8B-B14F-4D97-AF65-F5344CB8AC3E}">
        <p14:creationId xmlns:p14="http://schemas.microsoft.com/office/powerpoint/2010/main" val="34495157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Το ιδεολογικό πλαίσιο του ’80</a:t>
            </a:r>
          </a:p>
        </p:txBody>
      </p:sp>
      <p:sp>
        <p:nvSpPr>
          <p:cNvPr id="3" name="Θέση περιεχομένου 2"/>
          <p:cNvSpPr>
            <a:spLocks noGrp="1"/>
          </p:cNvSpPr>
          <p:nvPr>
            <p:ph idx="1"/>
          </p:nvPr>
        </p:nvSpPr>
        <p:spPr/>
        <p:txBody>
          <a:bodyPr>
            <a:normAutofit/>
          </a:bodyPr>
          <a:lstStyle/>
          <a:p>
            <a:r>
              <a:rPr lang="el-GR" dirty="0"/>
              <a:t>4. </a:t>
            </a:r>
            <a:r>
              <a:rPr lang="el-GR" b="1" dirty="0"/>
              <a:t>Κορπορατιστικές ρυθμίσεις </a:t>
            </a:r>
          </a:p>
          <a:p>
            <a:r>
              <a:rPr lang="el-GR" dirty="0"/>
              <a:t>Το Κόμμα ελέγχει , </a:t>
            </a:r>
            <a:r>
              <a:rPr lang="el-GR" dirty="0" smtClean="0"/>
              <a:t>εποικίζει  </a:t>
            </a:r>
            <a:r>
              <a:rPr lang="el-GR" dirty="0"/>
              <a:t>τα </a:t>
            </a:r>
            <a:r>
              <a:rPr lang="el-GR" dirty="0" smtClean="0"/>
              <a:t>συνδικάτα σε αντάλλαγμα προωθεί ευνοϊκές ρυθμίσεις στις φιλικές ομάδες </a:t>
            </a:r>
            <a:r>
              <a:rPr lang="el-GR" dirty="0"/>
              <a:t>συμφερόντων</a:t>
            </a:r>
            <a:r>
              <a:rPr lang="el-GR" dirty="0" smtClean="0"/>
              <a:t>. </a:t>
            </a:r>
          </a:p>
          <a:p>
            <a:r>
              <a:rPr lang="el-GR" dirty="0" smtClean="0"/>
              <a:t> </a:t>
            </a:r>
            <a:r>
              <a:rPr lang="el-GR" dirty="0"/>
              <a:t>Η  κομματικοποίηση συνδυάστηκε με τη λογική του, νέου τύπου, κυβερνητικού συνδικαλισμού .  Ο συνδικαλιστής πλέον </a:t>
            </a:r>
            <a:r>
              <a:rPr lang="el-GR" dirty="0" smtClean="0"/>
              <a:t>«λύνει </a:t>
            </a:r>
            <a:r>
              <a:rPr lang="el-GR" dirty="0"/>
              <a:t>και </a:t>
            </a:r>
            <a:r>
              <a:rPr lang="el-GR" dirty="0" smtClean="0"/>
              <a:t>δένει</a:t>
            </a:r>
            <a:r>
              <a:rPr lang="el-GR" dirty="0"/>
              <a:t>» μέσω των νέων συλλογικών πελατειακών σχέσεων μεταξύ κυβερνώντων – κλαδικών οργανώσεων και ψηφοφόρων.</a:t>
            </a:r>
            <a:endParaRPr lang="el-GR" dirty="0" smtClean="0"/>
          </a:p>
          <a:p>
            <a:endParaRPr lang="el-GR" dirty="0"/>
          </a:p>
          <a:p>
            <a:r>
              <a:rPr lang="el-GR" dirty="0"/>
              <a:t> Η </a:t>
            </a:r>
            <a:r>
              <a:rPr lang="el-GR" dirty="0" smtClean="0"/>
              <a:t> </a:t>
            </a:r>
            <a:r>
              <a:rPr lang="el-GR" dirty="0"/>
              <a:t>ΠΑΣΚΕ </a:t>
            </a:r>
            <a:r>
              <a:rPr lang="el-GR" dirty="0" smtClean="0"/>
              <a:t>ηγεμονεύουσα </a:t>
            </a:r>
            <a:r>
              <a:rPr lang="el-GR" dirty="0"/>
              <a:t>δύναμη στο συνδικαλιστικό κίνημα </a:t>
            </a:r>
            <a:r>
              <a:rPr lang="el-GR" dirty="0" smtClean="0"/>
              <a:t>.</a:t>
            </a:r>
            <a:endParaRPr lang="el-GR" dirty="0"/>
          </a:p>
        </p:txBody>
      </p:sp>
    </p:spTree>
    <p:extLst>
      <p:ext uri="{BB962C8B-B14F-4D97-AF65-F5344CB8AC3E}">
        <p14:creationId xmlns:p14="http://schemas.microsoft.com/office/powerpoint/2010/main" val="6868913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352928" cy="1143000"/>
          </a:xfrm>
        </p:spPr>
        <p:txBody>
          <a:bodyPr/>
          <a:lstStyle/>
          <a:p>
            <a:pPr algn="ctr"/>
            <a:r>
              <a:rPr lang="el-GR" dirty="0" smtClean="0"/>
              <a:t>Κλειστή ή ανοιχτή </a:t>
            </a:r>
            <a:r>
              <a:rPr lang="el-GR" dirty="0" smtClean="0"/>
              <a:t>Κοινωνία; </a:t>
            </a:r>
            <a:endParaRPr lang="el-GR" dirty="0"/>
          </a:p>
        </p:txBody>
      </p:sp>
      <p:sp>
        <p:nvSpPr>
          <p:cNvPr id="3" name="Θέση περιεχομένου 2"/>
          <p:cNvSpPr>
            <a:spLocks noGrp="1"/>
          </p:cNvSpPr>
          <p:nvPr>
            <p:ph idx="1"/>
          </p:nvPr>
        </p:nvSpPr>
        <p:spPr>
          <a:xfrm>
            <a:off x="107504" y="1600200"/>
            <a:ext cx="8352928" cy="4800600"/>
          </a:xfrm>
        </p:spPr>
        <p:txBody>
          <a:bodyPr>
            <a:normAutofit/>
          </a:bodyPr>
          <a:lstStyle/>
          <a:p>
            <a:endParaRPr lang="el-GR" dirty="0" smtClean="0"/>
          </a:p>
          <a:p>
            <a:endParaRPr lang="el-GR" dirty="0"/>
          </a:p>
          <a:p>
            <a:r>
              <a:rPr lang="el-GR" dirty="0" smtClean="0"/>
              <a:t>Σε ένα κείμενο του </a:t>
            </a:r>
            <a:r>
              <a:rPr lang="el-GR" dirty="0"/>
              <a:t>το 1999 </a:t>
            </a:r>
            <a:r>
              <a:rPr lang="el-GR" dirty="0" smtClean="0"/>
              <a:t>(Ανοιχτή </a:t>
            </a:r>
            <a:r>
              <a:rPr lang="el-GR" dirty="0"/>
              <a:t>κοινωνία και κοινωνία </a:t>
            </a:r>
            <a:r>
              <a:rPr lang="el-GR" dirty="0" smtClean="0"/>
              <a:t>πολιτών, Το Βήμα 4/7/99 ), ο Π. Δημητράκος έγραφε «Σε </a:t>
            </a:r>
            <a:r>
              <a:rPr lang="el-GR" dirty="0"/>
              <a:t>μια ανοιχτή κοινωνία αναγνωρίζονται ελευθερίες και δικαιώματα. Δεν είναι απλώς και μόνο η δυνατότητα του εκλέγειν και του εκλέγεσθαι που χαρακτηρίζει την ανοιχτή κοινωνία. Είναι η ύπαρξη μιας σφαίρας αυτονομίας και ελευθερίας έξω από το κράτος που μπορεί να αντιταχθεί σε αυτό ενδεχομένως, χωρίς να δημιουργήσει πολιτικές δυσλειτουργίες ή </a:t>
            </a:r>
            <a:r>
              <a:rPr lang="el-GR" dirty="0" smtClean="0"/>
              <a:t>αδιέξοδα». </a:t>
            </a:r>
            <a:endParaRPr lang="el-GR" dirty="0"/>
          </a:p>
          <a:p>
            <a:pPr marL="114300" indent="0">
              <a:buNone/>
            </a:pPr>
            <a:endParaRPr lang="el-GR" dirty="0"/>
          </a:p>
        </p:txBody>
      </p:sp>
    </p:spTree>
    <p:extLst>
      <p:ext uri="{BB962C8B-B14F-4D97-AF65-F5344CB8AC3E}">
        <p14:creationId xmlns:p14="http://schemas.microsoft.com/office/powerpoint/2010/main" val="7815307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280920" cy="1143000"/>
          </a:xfrm>
        </p:spPr>
        <p:txBody>
          <a:bodyPr/>
          <a:lstStyle/>
          <a:p>
            <a:pPr algn="ctr"/>
            <a:r>
              <a:rPr lang="el-GR" dirty="0"/>
              <a:t>Κλειστή </a:t>
            </a:r>
            <a:r>
              <a:rPr lang="el-GR" dirty="0" smtClean="0"/>
              <a:t>ή ανοιχτή κοινωνία;</a:t>
            </a:r>
            <a:endParaRPr lang="el-GR" dirty="0"/>
          </a:p>
        </p:txBody>
      </p:sp>
      <p:sp>
        <p:nvSpPr>
          <p:cNvPr id="3" name="Θέση περιεχομένου 2"/>
          <p:cNvSpPr>
            <a:spLocks noGrp="1"/>
          </p:cNvSpPr>
          <p:nvPr>
            <p:ph idx="1"/>
          </p:nvPr>
        </p:nvSpPr>
        <p:spPr/>
        <p:txBody>
          <a:bodyPr/>
          <a:lstStyle/>
          <a:p>
            <a:endParaRPr lang="el-GR" dirty="0" smtClean="0"/>
          </a:p>
          <a:p>
            <a:r>
              <a:rPr lang="el-GR" dirty="0" smtClean="0"/>
              <a:t>«</a:t>
            </a:r>
            <a:r>
              <a:rPr lang="el-GR" sz="2800" dirty="0" smtClean="0"/>
              <a:t>Με </a:t>
            </a:r>
            <a:r>
              <a:rPr lang="el-GR" sz="2800" dirty="0"/>
              <a:t>άλλα λόγια, σε μια ανοιχτή κοινωνία όχι μόνο αναγνωρίζεται η αυτόνομη ύπαρξη της κοινωνίας σε σχέση με την πολιτική οργάνωσή της αλλά και η χαλαρή ενότητά της μέσα από ένα πλέγμα δικαιωμάτων και ελευθεριών που συνιστούν μια αυτόνομη σφαίρα έξω από το κράτος και που περιλαμβάνουν και την αγορά</a:t>
            </a:r>
            <a:r>
              <a:rPr lang="el-GR" sz="2800" dirty="0" smtClean="0"/>
              <a:t>». (Δημητράκος 1999)</a:t>
            </a:r>
            <a:endParaRPr lang="el-GR" sz="2800" dirty="0"/>
          </a:p>
          <a:p>
            <a:endParaRPr lang="el-GR" dirty="0"/>
          </a:p>
        </p:txBody>
      </p:sp>
    </p:spTree>
    <p:extLst>
      <p:ext uri="{BB962C8B-B14F-4D97-AF65-F5344CB8AC3E}">
        <p14:creationId xmlns:p14="http://schemas.microsoft.com/office/powerpoint/2010/main" val="21145004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352928" cy="850106"/>
          </a:xfrm>
        </p:spPr>
        <p:txBody>
          <a:bodyPr/>
          <a:lstStyle/>
          <a:p>
            <a:r>
              <a:rPr lang="el-GR" dirty="0" smtClean="0"/>
              <a:t>Γιατί </a:t>
            </a:r>
            <a:r>
              <a:rPr lang="el-GR" dirty="0" smtClean="0"/>
              <a:t>ενδιαφέρουν οι ιδέες </a:t>
            </a:r>
            <a:endParaRPr lang="el-GR" dirty="0"/>
          </a:p>
        </p:txBody>
      </p:sp>
      <p:sp>
        <p:nvSpPr>
          <p:cNvPr id="3" name="Θέση περιεχομένου 2"/>
          <p:cNvSpPr>
            <a:spLocks noGrp="1"/>
          </p:cNvSpPr>
          <p:nvPr>
            <p:ph idx="1"/>
          </p:nvPr>
        </p:nvSpPr>
        <p:spPr>
          <a:xfrm>
            <a:off x="457200" y="1196752"/>
            <a:ext cx="7620000" cy="5204048"/>
          </a:xfrm>
        </p:spPr>
        <p:txBody>
          <a:bodyPr>
            <a:normAutofit/>
          </a:bodyPr>
          <a:lstStyle/>
          <a:p>
            <a:r>
              <a:rPr lang="el-GR" sz="2800" dirty="0" smtClean="0"/>
              <a:t>Αντίθετα από τη γνώμη που έχουν οι εμπειριστές και οι οπορτουνιστές για τις ιδέες, </a:t>
            </a:r>
            <a:r>
              <a:rPr lang="el-GR" sz="2800" dirty="0" smtClean="0"/>
              <a:t> </a:t>
            </a:r>
          </a:p>
          <a:p>
            <a:pPr marL="114300" indent="0">
              <a:buNone/>
            </a:pPr>
            <a:endParaRPr lang="el-GR" sz="2800" dirty="0" smtClean="0"/>
          </a:p>
          <a:p>
            <a:pPr marL="114300" indent="0">
              <a:buNone/>
            </a:pPr>
            <a:r>
              <a:rPr lang="el-GR" sz="2800" dirty="0"/>
              <a:t> </a:t>
            </a:r>
            <a:r>
              <a:rPr lang="el-GR" sz="2800" dirty="0" smtClean="0"/>
              <a:t>           </a:t>
            </a:r>
            <a:r>
              <a:rPr lang="el-GR" sz="2800" dirty="0" smtClean="0"/>
              <a:t>Οι </a:t>
            </a:r>
            <a:r>
              <a:rPr lang="el-GR" sz="2800" dirty="0" smtClean="0"/>
              <a:t>ιδέες  </a:t>
            </a:r>
            <a:r>
              <a:rPr lang="el-GR" sz="2800" dirty="0" smtClean="0"/>
              <a:t>δεν </a:t>
            </a:r>
            <a:r>
              <a:rPr lang="el-GR" sz="2800" dirty="0" smtClean="0"/>
              <a:t>είναι </a:t>
            </a:r>
            <a:r>
              <a:rPr lang="el-GR" sz="2800" dirty="0" smtClean="0"/>
              <a:t>«Λόγια </a:t>
            </a:r>
            <a:r>
              <a:rPr lang="el-GR" sz="2800" dirty="0" smtClean="0"/>
              <a:t>του </a:t>
            </a:r>
            <a:r>
              <a:rPr lang="el-GR" sz="2800" dirty="0" smtClean="0"/>
              <a:t>Αέρα».</a:t>
            </a:r>
            <a:endParaRPr lang="el-GR" sz="2800" dirty="0" smtClean="0"/>
          </a:p>
          <a:p>
            <a:endParaRPr lang="el-GR" sz="2800" dirty="0" smtClean="0"/>
          </a:p>
          <a:p>
            <a:r>
              <a:rPr lang="el-GR" sz="2800" dirty="0" smtClean="0"/>
              <a:t>Δεν σημαίνει βέβαια πως τις παίρνουμε της μετρητοίς.  </a:t>
            </a:r>
          </a:p>
          <a:p>
            <a:endParaRPr lang="el-GR" sz="2800" dirty="0"/>
          </a:p>
        </p:txBody>
      </p:sp>
    </p:spTree>
    <p:extLst>
      <p:ext uri="{BB962C8B-B14F-4D97-AF65-F5344CB8AC3E}">
        <p14:creationId xmlns:p14="http://schemas.microsoft.com/office/powerpoint/2010/main" val="9570763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352928" cy="1143000"/>
          </a:xfrm>
        </p:spPr>
        <p:txBody>
          <a:bodyPr/>
          <a:lstStyle/>
          <a:p>
            <a:r>
              <a:rPr lang="el-GR" dirty="0"/>
              <a:t>Κλειστή Κοινωνία στη δεκαετία του ’80 </a:t>
            </a:r>
          </a:p>
        </p:txBody>
      </p:sp>
      <p:sp>
        <p:nvSpPr>
          <p:cNvPr id="3" name="Θέση περιεχομένου 2"/>
          <p:cNvSpPr>
            <a:spLocks noGrp="1"/>
          </p:cNvSpPr>
          <p:nvPr>
            <p:ph idx="1"/>
          </p:nvPr>
        </p:nvSpPr>
        <p:spPr/>
        <p:txBody>
          <a:bodyPr/>
          <a:lstStyle/>
          <a:p>
            <a:r>
              <a:rPr lang="el-GR" dirty="0" smtClean="0"/>
              <a:t>Με τα όσα ανέφερα παραπάνω περάσαμε από μια κλειστή κοινωνία σε μια άλλη κλειστή κοινωνία.</a:t>
            </a:r>
          </a:p>
          <a:p>
            <a:r>
              <a:rPr lang="el-GR" dirty="0" smtClean="0"/>
              <a:t>Από τον πατερναλισμό και την ποδηγέτηση της κοινωνίας πολιτών μέσω των ηγετικών βαθμίδων του κράτους, χαρακτηριστικό των συντηρητικών πατερναλισμών, σκληρών ή ήπιων.</a:t>
            </a:r>
          </a:p>
          <a:p>
            <a:r>
              <a:rPr lang="el-GR" dirty="0" smtClean="0"/>
              <a:t>Στο </a:t>
            </a:r>
            <a:r>
              <a:rPr lang="el-GR" dirty="0" smtClean="0"/>
              <a:t>σοσιαλιστικ</a:t>
            </a:r>
            <a:r>
              <a:rPr lang="el-GR" dirty="0" smtClean="0"/>
              <a:t>ή κλειστή κοινωνία όπου το κόμμα και οι σε κρατική διαπλοκή ομάδες συμφερόντων οριοθετούν</a:t>
            </a:r>
            <a:endParaRPr lang="el-GR" dirty="0"/>
          </a:p>
        </p:txBody>
      </p:sp>
    </p:spTree>
    <p:extLst>
      <p:ext uri="{BB962C8B-B14F-4D97-AF65-F5344CB8AC3E}">
        <p14:creationId xmlns:p14="http://schemas.microsoft.com/office/powerpoint/2010/main" val="28093274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352928" cy="706090"/>
          </a:xfrm>
        </p:spPr>
        <p:txBody>
          <a:bodyPr/>
          <a:lstStyle/>
          <a:p>
            <a:r>
              <a:rPr lang="el-GR" dirty="0" smtClean="0"/>
              <a:t>Το αίτημα </a:t>
            </a:r>
            <a:r>
              <a:rPr lang="el-GR" dirty="0" smtClean="0"/>
              <a:t>της ανοιχτής κοινωνίας</a:t>
            </a:r>
            <a:endParaRPr lang="el-GR" dirty="0"/>
          </a:p>
        </p:txBody>
      </p:sp>
      <p:sp>
        <p:nvSpPr>
          <p:cNvPr id="3" name="Θέση περιεχομένου 2"/>
          <p:cNvSpPr>
            <a:spLocks noGrp="1"/>
          </p:cNvSpPr>
          <p:nvPr>
            <p:ph idx="1"/>
          </p:nvPr>
        </p:nvSpPr>
        <p:spPr>
          <a:xfrm>
            <a:off x="107504" y="1124744"/>
            <a:ext cx="8424936" cy="5616624"/>
          </a:xfrm>
        </p:spPr>
        <p:txBody>
          <a:bodyPr>
            <a:normAutofit/>
          </a:bodyPr>
          <a:lstStyle/>
          <a:p>
            <a:r>
              <a:rPr lang="el-GR" b="1" u="sng" dirty="0"/>
              <a:t>"Μια νέα πρόταση ελευθερίας</a:t>
            </a:r>
            <a:r>
              <a:rPr lang="el-GR" b="1" u="sng" dirty="0" smtClean="0"/>
              <a:t>". (3/2/1985)</a:t>
            </a:r>
          </a:p>
          <a:p>
            <a:endParaRPr lang="el-GR" dirty="0" smtClean="0"/>
          </a:p>
          <a:p>
            <a:pPr marL="571500" indent="-457200">
              <a:buFont typeface="+mj-lt"/>
              <a:buAutoNum type="arabicPeriod"/>
            </a:pPr>
            <a:r>
              <a:rPr lang="el-GR" b="1" dirty="0" smtClean="0"/>
              <a:t>Η αυθαιρεσία του μεγάλου κράτους</a:t>
            </a:r>
            <a:r>
              <a:rPr lang="el-GR" dirty="0" smtClean="0"/>
              <a:t>:</a:t>
            </a:r>
            <a:endParaRPr lang="el-GR" dirty="0"/>
          </a:p>
          <a:p>
            <a:pPr marL="114300" indent="0">
              <a:buNone/>
            </a:pPr>
            <a:r>
              <a:rPr lang="el-GR" dirty="0" smtClean="0"/>
              <a:t>«Υποχρέωση </a:t>
            </a:r>
            <a:r>
              <a:rPr lang="el-GR" dirty="0"/>
              <a:t>του κράτους είναι να προστατεύει τα άτομα και τις ελευθερίες τους </a:t>
            </a:r>
            <a:r>
              <a:rPr lang="el-GR" dirty="0" smtClean="0"/>
              <a:t>από </a:t>
            </a:r>
            <a:r>
              <a:rPr lang="el-GR" dirty="0"/>
              <a:t>τις αυθαιρεσίες άλλων ατόμων. Ποιος, όμως, θα προστατεύσει τα άτομα και τις ελευθερίες τους από την αυθαιρεσία του κράτους; </a:t>
            </a:r>
            <a:r>
              <a:rPr lang="el-GR" dirty="0" smtClean="0"/>
              <a:t>». </a:t>
            </a:r>
          </a:p>
          <a:p>
            <a:pPr marL="114300" indent="0">
              <a:buNone/>
            </a:pPr>
            <a:endParaRPr lang="el-GR" dirty="0"/>
          </a:p>
          <a:p>
            <a:pPr marL="114300" indent="0">
              <a:buNone/>
            </a:pPr>
            <a:r>
              <a:rPr lang="el-GR" dirty="0"/>
              <a:t>«Στον τόπο μας, τα τελευταία χρόνια, είμαστε μάρτυρες ενός ιδιαίτερα ανησυχητικού φαινομένου: της διογκώσεως ενός συγκεντρωτικού, γραφειοκρατικού και αυθαίρετου κράτους, που εύκολα περνάει κάτω από τον ασφυκτικό έλεγχο του κόμματος και γίνεται μέσο για την διαιώνιση της παντοδυναμίας των </a:t>
            </a:r>
            <a:r>
              <a:rPr lang="el-GR" dirty="0" smtClean="0"/>
              <a:t>κυβερνώντων». </a:t>
            </a:r>
            <a:endParaRPr lang="el-GR" dirty="0"/>
          </a:p>
          <a:p>
            <a:pPr marL="114300" indent="0">
              <a:buNone/>
            </a:pPr>
            <a:endParaRPr lang="el-GR" dirty="0" smtClean="0"/>
          </a:p>
          <a:p>
            <a:pPr marL="114300" indent="0">
              <a:buNone/>
            </a:pPr>
            <a:endParaRPr lang="el-GR" dirty="0"/>
          </a:p>
        </p:txBody>
      </p:sp>
    </p:spTree>
    <p:extLst>
      <p:ext uri="{BB962C8B-B14F-4D97-AF65-F5344CB8AC3E}">
        <p14:creationId xmlns:p14="http://schemas.microsoft.com/office/powerpoint/2010/main" val="20805331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352928" cy="490066"/>
          </a:xfrm>
        </p:spPr>
        <p:txBody>
          <a:bodyPr/>
          <a:lstStyle/>
          <a:p>
            <a:r>
              <a:rPr lang="el-GR" dirty="0"/>
              <a:t>Το αίτημα </a:t>
            </a:r>
            <a:r>
              <a:rPr lang="el-GR" dirty="0" smtClean="0"/>
              <a:t>της ανοιχτής κοινωνίας</a:t>
            </a:r>
            <a:endParaRPr lang="el-GR" dirty="0"/>
          </a:p>
        </p:txBody>
      </p:sp>
      <p:sp>
        <p:nvSpPr>
          <p:cNvPr id="3" name="Θέση περιεχομένου 2"/>
          <p:cNvSpPr>
            <a:spLocks noGrp="1"/>
          </p:cNvSpPr>
          <p:nvPr>
            <p:ph idx="1"/>
          </p:nvPr>
        </p:nvSpPr>
        <p:spPr>
          <a:xfrm>
            <a:off x="107504" y="908720"/>
            <a:ext cx="7969696" cy="5832648"/>
          </a:xfrm>
        </p:spPr>
        <p:txBody>
          <a:bodyPr/>
          <a:lstStyle/>
          <a:p>
            <a:pPr marL="114300" indent="0">
              <a:buNone/>
            </a:pPr>
            <a:endParaRPr lang="el-GR" b="1" u="sng" dirty="0"/>
          </a:p>
          <a:p>
            <a:pPr marL="114300" indent="0">
              <a:buNone/>
            </a:pPr>
            <a:r>
              <a:rPr lang="el-GR" dirty="0" smtClean="0"/>
              <a:t>Η </a:t>
            </a:r>
            <a:r>
              <a:rPr lang="el-GR" dirty="0"/>
              <a:t>διόγκωση αυτή του κράτους, </a:t>
            </a:r>
            <a:r>
              <a:rPr lang="el-GR" dirty="0" smtClean="0"/>
              <a:t>οδηγεί </a:t>
            </a:r>
            <a:r>
              <a:rPr lang="el-GR" dirty="0"/>
              <a:t>αναπότρεπτα στην αποδυνάμωση και περιθωριοποίηση του κάθε Έλληνα πολίτη και στην άρνηση του κράτους-κόμματος να δεχθεί τον Έλληνα σαν ανεξάρτητη και αυτοδύναμη προσωπικότητα. </a:t>
            </a:r>
            <a:endParaRPr lang="el-GR" dirty="0" smtClean="0"/>
          </a:p>
          <a:p>
            <a:pPr marL="114300" indent="0">
              <a:buNone/>
            </a:pPr>
            <a:endParaRPr lang="el-GR" dirty="0"/>
          </a:p>
          <a:p>
            <a:pPr marL="114300" indent="0">
              <a:buNone/>
            </a:pPr>
            <a:r>
              <a:rPr lang="el-GR" dirty="0" smtClean="0"/>
              <a:t>Ο </a:t>
            </a:r>
            <a:r>
              <a:rPr lang="el-GR" dirty="0"/>
              <a:t>τόπος μας, όμως, δεν χρειάζεται, ούτε αποζητάει, κρατικούς εξουσιαστές. Αντίθετα, έχει ανάγκη από περισσότερο ελευθέρους, και άρα υπεύθυνους, πολίτες». </a:t>
            </a:r>
          </a:p>
          <a:p>
            <a:pPr marL="114300" indent="0">
              <a:buNone/>
            </a:pPr>
            <a:endParaRPr lang="el-GR" dirty="0"/>
          </a:p>
        </p:txBody>
      </p:sp>
    </p:spTree>
    <p:extLst>
      <p:ext uri="{BB962C8B-B14F-4D97-AF65-F5344CB8AC3E}">
        <p14:creationId xmlns:p14="http://schemas.microsoft.com/office/powerpoint/2010/main" val="14790393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496944" cy="706090"/>
          </a:xfrm>
        </p:spPr>
        <p:txBody>
          <a:bodyPr/>
          <a:lstStyle/>
          <a:p>
            <a:r>
              <a:rPr lang="el-GR" dirty="0" smtClean="0"/>
              <a:t>Το αίτημα της ανοιχτής κοινωνίας</a:t>
            </a:r>
            <a:endParaRPr lang="el-GR" dirty="0"/>
          </a:p>
        </p:txBody>
      </p:sp>
      <p:sp>
        <p:nvSpPr>
          <p:cNvPr id="3" name="Θέση περιεχομένου 2"/>
          <p:cNvSpPr>
            <a:spLocks noGrp="1"/>
          </p:cNvSpPr>
          <p:nvPr>
            <p:ph idx="1"/>
          </p:nvPr>
        </p:nvSpPr>
        <p:spPr>
          <a:xfrm>
            <a:off x="457200" y="1124744"/>
            <a:ext cx="7620000" cy="5276056"/>
          </a:xfrm>
        </p:spPr>
        <p:txBody>
          <a:bodyPr/>
          <a:lstStyle/>
          <a:p>
            <a:pPr marL="571500" indent="-457200">
              <a:buFont typeface="+mj-lt"/>
              <a:buAutoNum type="arabicPeriod" startAt="2"/>
            </a:pPr>
            <a:r>
              <a:rPr lang="el-GR" b="1" dirty="0" smtClean="0"/>
              <a:t>Το άτομο και τα δικαιώματα του στο επίκεντρο</a:t>
            </a:r>
            <a:r>
              <a:rPr lang="el-GR" dirty="0" smtClean="0"/>
              <a:t>:</a:t>
            </a:r>
          </a:p>
          <a:p>
            <a:endParaRPr lang="el-GR" dirty="0"/>
          </a:p>
          <a:p>
            <a:r>
              <a:rPr lang="el-GR" dirty="0" smtClean="0"/>
              <a:t>«Το </a:t>
            </a:r>
            <a:r>
              <a:rPr lang="el-GR" dirty="0"/>
              <a:t>κέντρο του φιλελεύθερου συστήματος είναι ο άνθρωπος. </a:t>
            </a:r>
            <a:endParaRPr lang="el-GR" dirty="0" smtClean="0"/>
          </a:p>
          <a:p>
            <a:endParaRPr lang="el-GR" dirty="0"/>
          </a:p>
          <a:p>
            <a:r>
              <a:rPr lang="el-GR" dirty="0" smtClean="0"/>
              <a:t>Η </a:t>
            </a:r>
            <a:r>
              <a:rPr lang="el-GR" dirty="0"/>
              <a:t>κοινωνία δεν είναι μια ανεξάρτητη από τα άτομα πραγματικότητα. </a:t>
            </a:r>
            <a:endParaRPr lang="el-GR" dirty="0" smtClean="0"/>
          </a:p>
          <a:p>
            <a:endParaRPr lang="el-GR" dirty="0"/>
          </a:p>
          <a:p>
            <a:r>
              <a:rPr lang="el-GR" dirty="0" smtClean="0"/>
              <a:t>Οι </a:t>
            </a:r>
            <a:r>
              <a:rPr lang="el-GR" dirty="0"/>
              <a:t>κοινωνικοί θεσμοί και το κράτος υπηρετούν τους ανθρώπους και όχι το </a:t>
            </a:r>
            <a:r>
              <a:rPr lang="el-GR" dirty="0" smtClean="0"/>
              <a:t>αντίστροφο»</a:t>
            </a:r>
            <a:r>
              <a:rPr lang="el-GR" b="1" u="sng" dirty="0" smtClean="0"/>
              <a:t>.</a:t>
            </a:r>
          </a:p>
          <a:p>
            <a:endParaRPr lang="el-GR" dirty="0"/>
          </a:p>
          <a:p>
            <a:endParaRPr lang="el-GR" dirty="0"/>
          </a:p>
        </p:txBody>
      </p:sp>
    </p:spTree>
    <p:extLst>
      <p:ext uri="{BB962C8B-B14F-4D97-AF65-F5344CB8AC3E}">
        <p14:creationId xmlns:p14="http://schemas.microsoft.com/office/powerpoint/2010/main" val="11138314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74638"/>
            <a:ext cx="8388424" cy="706090"/>
          </a:xfrm>
        </p:spPr>
        <p:txBody>
          <a:bodyPr/>
          <a:lstStyle/>
          <a:p>
            <a:r>
              <a:rPr lang="el-GR" dirty="0"/>
              <a:t>Το αίτημα της ανοιχτής κοινωνίας</a:t>
            </a:r>
          </a:p>
        </p:txBody>
      </p:sp>
      <p:sp>
        <p:nvSpPr>
          <p:cNvPr id="3" name="Θέση περιεχομένου 2"/>
          <p:cNvSpPr>
            <a:spLocks noGrp="1"/>
          </p:cNvSpPr>
          <p:nvPr>
            <p:ph idx="1"/>
          </p:nvPr>
        </p:nvSpPr>
        <p:spPr>
          <a:xfrm>
            <a:off x="107504" y="1052736"/>
            <a:ext cx="8496944" cy="5805264"/>
          </a:xfrm>
        </p:spPr>
        <p:txBody>
          <a:bodyPr/>
          <a:lstStyle/>
          <a:p>
            <a:pPr marL="571500" indent="-457200">
              <a:buFont typeface="+mj-lt"/>
              <a:buAutoNum type="arabicPeriod" startAt="3"/>
            </a:pPr>
            <a:r>
              <a:rPr lang="el-GR" b="1" dirty="0" smtClean="0"/>
              <a:t>Η ελευθερία ως ύψιστη αξία</a:t>
            </a:r>
          </a:p>
          <a:p>
            <a:endParaRPr lang="el-GR" dirty="0" smtClean="0"/>
          </a:p>
          <a:p>
            <a:r>
              <a:rPr lang="el-GR" dirty="0" smtClean="0"/>
              <a:t>«Η ελευθερία </a:t>
            </a:r>
            <a:r>
              <a:rPr lang="el-GR" dirty="0"/>
              <a:t>δεν αποτελεί μέσο για έναν υψηλότερο σκοπό. Είναι η ίδια ο ύψιστος πολιτικός </a:t>
            </a:r>
            <a:r>
              <a:rPr lang="el-GR" dirty="0" smtClean="0"/>
              <a:t>σκοπός. Η </a:t>
            </a:r>
            <a:r>
              <a:rPr lang="el-GR" dirty="0"/>
              <a:t>ελευθερία, βέβαια, δεν </a:t>
            </a:r>
            <a:r>
              <a:rPr lang="el-GR" dirty="0" smtClean="0"/>
              <a:t>μπορεί </a:t>
            </a:r>
            <a:r>
              <a:rPr lang="el-GR" dirty="0"/>
              <a:t>να επιβιώσει μόνη της και πρέπει να συνυπάρχει με άλλες σημαντικές αξίες: την ισότητα ευκαιριών, την κοινωνική δικαιοσύνη και την </a:t>
            </a:r>
            <a:r>
              <a:rPr lang="el-GR" dirty="0" smtClean="0"/>
              <a:t>τάξη». </a:t>
            </a:r>
          </a:p>
          <a:p>
            <a:endParaRPr lang="el-GR" dirty="0" smtClean="0"/>
          </a:p>
          <a:p>
            <a:r>
              <a:rPr lang="el-GR" dirty="0" smtClean="0"/>
              <a:t>Η </a:t>
            </a:r>
            <a:r>
              <a:rPr lang="el-GR" dirty="0"/>
              <a:t>ελευθερία διασφαλίζεται με την τάξη. Μια τάξη, </a:t>
            </a:r>
            <a:r>
              <a:rPr lang="el-GR" dirty="0" smtClean="0"/>
              <a:t>όμως</a:t>
            </a:r>
            <a:r>
              <a:rPr lang="el-GR" dirty="0"/>
              <a:t>, που δεν είναι μητέρα, αλλά κόρη της ελευθερίας. Μια τάξη υπέρ και όχι κατά της ελευθερίας. Η τάξη αυτή δεν στηρίζεται στην βία, αλλά στην </a:t>
            </a:r>
            <a:r>
              <a:rPr lang="el-GR" dirty="0" smtClean="0"/>
              <a:t>κυριαρχία </a:t>
            </a:r>
            <a:r>
              <a:rPr lang="el-GR" dirty="0"/>
              <a:t>του νόμου. Με νόμους σαφείς, δίκαιους, εφαρμόσιμους και ολιγάριθμους. Έτσι ο νόμος, αντί να καταδυναστεύει τον πολίτη, τον απελευθερώνει.</a:t>
            </a:r>
          </a:p>
          <a:p>
            <a:endParaRPr lang="el-GR" dirty="0"/>
          </a:p>
        </p:txBody>
      </p:sp>
    </p:spTree>
    <p:extLst>
      <p:ext uri="{BB962C8B-B14F-4D97-AF65-F5344CB8AC3E}">
        <p14:creationId xmlns:p14="http://schemas.microsoft.com/office/powerpoint/2010/main" val="33484218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74638"/>
            <a:ext cx="8460432" cy="562074"/>
          </a:xfrm>
        </p:spPr>
        <p:txBody>
          <a:bodyPr/>
          <a:lstStyle/>
          <a:p>
            <a:r>
              <a:rPr lang="el-GR" dirty="0"/>
              <a:t>Το αίτημα της ανοιχτής κοινωνίας</a:t>
            </a:r>
          </a:p>
        </p:txBody>
      </p:sp>
      <p:sp>
        <p:nvSpPr>
          <p:cNvPr id="3" name="Θέση περιεχομένου 2"/>
          <p:cNvSpPr>
            <a:spLocks noGrp="1"/>
          </p:cNvSpPr>
          <p:nvPr>
            <p:ph idx="1"/>
          </p:nvPr>
        </p:nvSpPr>
        <p:spPr>
          <a:xfrm>
            <a:off x="179512" y="1052736"/>
            <a:ext cx="8208912" cy="5688632"/>
          </a:xfrm>
        </p:spPr>
        <p:txBody>
          <a:bodyPr>
            <a:normAutofit/>
          </a:bodyPr>
          <a:lstStyle/>
          <a:p>
            <a:pPr marL="571500" indent="-457200">
              <a:buFont typeface="+mj-lt"/>
              <a:buAutoNum type="arabicPeriod" startAt="4"/>
            </a:pPr>
            <a:r>
              <a:rPr lang="el-GR" b="1" dirty="0" smtClean="0"/>
              <a:t>Η οικονομία της ανοιχτής κοινωνίας</a:t>
            </a:r>
          </a:p>
          <a:p>
            <a:endParaRPr lang="el-GR" dirty="0"/>
          </a:p>
          <a:p>
            <a:pPr marL="114300" indent="0">
              <a:buNone/>
            </a:pPr>
            <a:r>
              <a:rPr lang="el-GR" dirty="0" smtClean="0"/>
              <a:t>«Η </a:t>
            </a:r>
            <a:r>
              <a:rPr lang="el-GR" dirty="0"/>
              <a:t>ελεύθερη οικονομία και η ατομική ιδιοκτησία είναι το έδαφος όπου η σπορά της πολιτικής ελευθερίας ριζώνει, όπου η αυτονομία και ανεξαρτησία του ανθρώπου από την κρατική εξουσία </a:t>
            </a:r>
            <a:r>
              <a:rPr lang="el-GR" dirty="0" smtClean="0"/>
              <a:t>εδραιώνεται […] Εκεί </a:t>
            </a:r>
            <a:r>
              <a:rPr lang="el-GR" dirty="0"/>
              <a:t>που </a:t>
            </a:r>
            <a:r>
              <a:rPr lang="el-GR" dirty="0" smtClean="0"/>
              <a:t>καταλύθηκε </a:t>
            </a:r>
            <a:r>
              <a:rPr lang="el-GR" dirty="0"/>
              <a:t>η ελεύθερη οικονομία </a:t>
            </a:r>
            <a:r>
              <a:rPr lang="el-GR" dirty="0" smtClean="0"/>
              <a:t> εκεί δημιουργήθηκε </a:t>
            </a:r>
            <a:r>
              <a:rPr lang="el-GR" dirty="0"/>
              <a:t>ένα παντοδύναμο κράτος, παραβιάστηκαν οι πολιτικές </a:t>
            </a:r>
            <a:r>
              <a:rPr lang="el-GR" dirty="0" smtClean="0"/>
              <a:t>ελευθερίες». </a:t>
            </a:r>
          </a:p>
          <a:p>
            <a:pPr marL="114300" indent="0">
              <a:buNone/>
            </a:pPr>
            <a:endParaRPr lang="el-GR" dirty="0"/>
          </a:p>
          <a:p>
            <a:pPr marL="114300" indent="0">
              <a:buNone/>
            </a:pPr>
            <a:r>
              <a:rPr lang="el-GR" dirty="0" smtClean="0"/>
              <a:t>«Η </a:t>
            </a:r>
            <a:r>
              <a:rPr lang="el-GR" dirty="0"/>
              <a:t>ελεύθερη οικονομία είναι δημοκρατική, αφού στο κέντρο της </a:t>
            </a:r>
            <a:r>
              <a:rPr lang="el-GR" dirty="0" smtClean="0"/>
              <a:t>λειτουργίας </a:t>
            </a:r>
            <a:r>
              <a:rPr lang="el-GR" dirty="0"/>
              <a:t>της υπάρχει η κυριαρχική δυνατότητα επιλογών του ατόμου και όχι η </a:t>
            </a:r>
            <a:r>
              <a:rPr lang="el-GR" dirty="0" smtClean="0"/>
              <a:t>επιβολή </a:t>
            </a:r>
            <a:r>
              <a:rPr lang="el-GR" dirty="0"/>
              <a:t>της κρατικής γραφειοκρατίας και των κρατικών </a:t>
            </a:r>
            <a:r>
              <a:rPr lang="el-GR" dirty="0" smtClean="0"/>
              <a:t>μονοπωλίων»</a:t>
            </a:r>
            <a:endParaRPr lang="el-GR" dirty="0"/>
          </a:p>
        </p:txBody>
      </p:sp>
    </p:spTree>
    <p:extLst>
      <p:ext uri="{BB962C8B-B14F-4D97-AF65-F5344CB8AC3E}">
        <p14:creationId xmlns:p14="http://schemas.microsoft.com/office/powerpoint/2010/main" val="3574285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88640"/>
            <a:ext cx="8460432" cy="576064"/>
          </a:xfrm>
        </p:spPr>
        <p:txBody>
          <a:bodyPr/>
          <a:lstStyle/>
          <a:p>
            <a:r>
              <a:rPr lang="el-GR" dirty="0"/>
              <a:t>Το αίτημα της ανοιχτής κοινωνίας</a:t>
            </a:r>
          </a:p>
        </p:txBody>
      </p:sp>
      <p:sp>
        <p:nvSpPr>
          <p:cNvPr id="3" name="Θέση περιεχομένου 2"/>
          <p:cNvSpPr>
            <a:spLocks noGrp="1"/>
          </p:cNvSpPr>
          <p:nvPr>
            <p:ph idx="1"/>
          </p:nvPr>
        </p:nvSpPr>
        <p:spPr>
          <a:xfrm>
            <a:off x="107504" y="1052736"/>
            <a:ext cx="8280920" cy="5805264"/>
          </a:xfrm>
        </p:spPr>
        <p:txBody>
          <a:bodyPr>
            <a:normAutofit/>
          </a:bodyPr>
          <a:lstStyle/>
          <a:p>
            <a:r>
              <a:rPr lang="el-GR" dirty="0" smtClean="0"/>
              <a:t>«Προοδευτικός, σύγχρονος φιλελευθερισμός»</a:t>
            </a:r>
          </a:p>
          <a:p>
            <a:endParaRPr lang="el-GR" dirty="0"/>
          </a:p>
          <a:p>
            <a:r>
              <a:rPr lang="el-GR" dirty="0"/>
              <a:t> Το κράτος στον </a:t>
            </a:r>
            <a:r>
              <a:rPr lang="el-GR" dirty="0" smtClean="0"/>
              <a:t>οικονομικό </a:t>
            </a:r>
            <a:r>
              <a:rPr lang="el-GR" dirty="0"/>
              <a:t>τομέα έχει να παίξει ένα </a:t>
            </a:r>
            <a:r>
              <a:rPr lang="el-GR" dirty="0" smtClean="0"/>
              <a:t>σημαντικό </a:t>
            </a:r>
            <a:r>
              <a:rPr lang="el-GR" dirty="0"/>
              <a:t>ρόλο: να διασφαλίσει και να ενθαρρύνει τον ανταγωνισμό, να </a:t>
            </a:r>
            <a:r>
              <a:rPr lang="el-GR" dirty="0" smtClean="0"/>
              <a:t>καταπολεμήσει </a:t>
            </a:r>
            <a:r>
              <a:rPr lang="el-GR" dirty="0"/>
              <a:t>τα κάθε μορφής μονοπώλια, να προσφέρει κίνητρα για οικονομική </a:t>
            </a:r>
            <a:r>
              <a:rPr lang="el-GR" dirty="0" smtClean="0"/>
              <a:t>ανάπτυξη </a:t>
            </a:r>
            <a:r>
              <a:rPr lang="el-GR" dirty="0"/>
              <a:t>και να προστατεύσει τους αδυνάτους. </a:t>
            </a:r>
            <a:endParaRPr lang="el-GR" dirty="0" smtClean="0"/>
          </a:p>
          <a:p>
            <a:endParaRPr lang="el-GR" dirty="0"/>
          </a:p>
          <a:p>
            <a:r>
              <a:rPr lang="el-GR" dirty="0"/>
              <a:t>Προοδευτικός είναι εκείνος που δίνει στον συνάνθρωπο του την </a:t>
            </a:r>
            <a:r>
              <a:rPr lang="el-GR" dirty="0" smtClean="0"/>
              <a:t>αυτονομία </a:t>
            </a:r>
            <a:r>
              <a:rPr lang="el-GR" dirty="0"/>
              <a:t>και ευθύνη του. Και προπαντός, προοδευτικός είναι εκείνος που μπορεί να συνδυάσει την επιδίωξη της αλλαγής με την υπευθυνότητα. Οι </a:t>
            </a:r>
            <a:r>
              <a:rPr lang="el-GR" dirty="0" err="1"/>
              <a:t>υπερεπαναστάτες</a:t>
            </a:r>
            <a:r>
              <a:rPr lang="el-GR" dirty="0"/>
              <a:t> είναι αντεπαναστάτες. </a:t>
            </a:r>
          </a:p>
          <a:p>
            <a:r>
              <a:rPr lang="el-GR" dirty="0"/>
              <a:t>Προοδευτικός είναι εκείνος που πιστεύει στην ευρύτερη συνεργασία και συναδέλφωση των ανθρώπων, που πιστεύει πως η Ενωμένη Ευρώπη είναι το κατ' εξοχήν πλαίσιο για μια τέτοια συνεργασία μεταξύ των δημοκρατιών της </a:t>
            </a:r>
            <a:r>
              <a:rPr lang="el-GR" dirty="0" smtClean="0"/>
              <a:t>ηπείρου </a:t>
            </a:r>
            <a:r>
              <a:rPr lang="el-GR" dirty="0"/>
              <a:t>μας</a:t>
            </a:r>
          </a:p>
        </p:txBody>
      </p:sp>
    </p:spTree>
    <p:extLst>
      <p:ext uri="{BB962C8B-B14F-4D97-AF65-F5344CB8AC3E}">
        <p14:creationId xmlns:p14="http://schemas.microsoft.com/office/powerpoint/2010/main" val="35017225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74638"/>
            <a:ext cx="8460432" cy="706090"/>
          </a:xfrm>
        </p:spPr>
        <p:txBody>
          <a:bodyPr/>
          <a:lstStyle/>
          <a:p>
            <a:r>
              <a:rPr lang="el-GR" dirty="0"/>
              <a:t>Το αίτημα της ανοιχτής κοινωνίας</a:t>
            </a:r>
          </a:p>
        </p:txBody>
      </p:sp>
      <p:sp>
        <p:nvSpPr>
          <p:cNvPr id="3" name="Θέση περιεχομένου 2"/>
          <p:cNvSpPr>
            <a:spLocks noGrp="1"/>
          </p:cNvSpPr>
          <p:nvPr>
            <p:ph idx="1"/>
          </p:nvPr>
        </p:nvSpPr>
        <p:spPr>
          <a:xfrm>
            <a:off x="107504" y="1052736"/>
            <a:ext cx="8280920" cy="4800600"/>
          </a:xfrm>
        </p:spPr>
        <p:txBody>
          <a:bodyPr/>
          <a:lstStyle/>
          <a:p>
            <a:endParaRPr lang="el-GR" dirty="0" smtClean="0"/>
          </a:p>
          <a:p>
            <a:r>
              <a:rPr lang="el-GR" dirty="0" smtClean="0"/>
              <a:t>Με την εκλογή του το 1984 και την υιοθέτηση φιλελεύθερων ιδεολογικών προτύπων ο  Κ. Μ. επιχείρησε να αλλάξει προσανατολισμό στην ιδεολογική πυξίδα της χώρας και να μετακινήσει το κέντρο βάρους από:</a:t>
            </a:r>
          </a:p>
          <a:p>
            <a:r>
              <a:rPr lang="el-GR" dirty="0" smtClean="0"/>
              <a:t>Α) Τον πατερναλισμό (συντηρητικό ή σοσιαλιστικό) στην ελευθερία</a:t>
            </a:r>
          </a:p>
          <a:p>
            <a:r>
              <a:rPr lang="el-GR" dirty="0" smtClean="0"/>
              <a:t>Β) Από την κλειστή στην ανοιχτή κοινωνία </a:t>
            </a:r>
          </a:p>
          <a:p>
            <a:r>
              <a:rPr lang="el-GR" dirty="0" smtClean="0"/>
              <a:t>Γ) Από το έθνος και το λαό στα άτομα και τους πολίτες.</a:t>
            </a:r>
            <a:endParaRPr lang="el-GR" dirty="0"/>
          </a:p>
        </p:txBody>
      </p:sp>
    </p:spTree>
    <p:extLst>
      <p:ext uri="{BB962C8B-B14F-4D97-AF65-F5344CB8AC3E}">
        <p14:creationId xmlns:p14="http://schemas.microsoft.com/office/powerpoint/2010/main" val="29967743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74638"/>
            <a:ext cx="8388424" cy="1143000"/>
          </a:xfrm>
        </p:spPr>
        <p:txBody>
          <a:bodyPr/>
          <a:lstStyle/>
          <a:p>
            <a:r>
              <a:rPr lang="el-GR" dirty="0"/>
              <a:t>Το αίτημα της ανοιχτής κοινωνίας</a:t>
            </a:r>
          </a:p>
        </p:txBody>
      </p:sp>
      <p:sp>
        <p:nvSpPr>
          <p:cNvPr id="3" name="Θέση περιεχομένου 2"/>
          <p:cNvSpPr>
            <a:spLocks noGrp="1"/>
          </p:cNvSpPr>
          <p:nvPr>
            <p:ph idx="1"/>
          </p:nvPr>
        </p:nvSpPr>
        <p:spPr>
          <a:xfrm>
            <a:off x="0" y="1600200"/>
            <a:ext cx="8388424" cy="4800600"/>
          </a:xfrm>
        </p:spPr>
        <p:txBody>
          <a:bodyPr>
            <a:normAutofit/>
          </a:bodyPr>
          <a:lstStyle/>
          <a:p>
            <a:pPr algn="just"/>
            <a:r>
              <a:rPr lang="el-GR" sz="3600" dirty="0" smtClean="0"/>
              <a:t>Επρόκειτο για την «Επαγγελία της αδύνατης επανάστασης;»</a:t>
            </a:r>
          </a:p>
          <a:p>
            <a:pPr algn="just"/>
            <a:endParaRPr lang="el-GR" sz="3600" dirty="0"/>
          </a:p>
          <a:p>
            <a:pPr algn="just"/>
            <a:r>
              <a:rPr lang="el-GR" sz="3600" dirty="0" smtClean="0"/>
              <a:t>Και ναι και όχι!</a:t>
            </a:r>
          </a:p>
          <a:p>
            <a:pPr algn="just"/>
            <a:endParaRPr lang="el-GR" sz="3600" dirty="0"/>
          </a:p>
        </p:txBody>
      </p:sp>
    </p:spTree>
    <p:extLst>
      <p:ext uri="{BB962C8B-B14F-4D97-AF65-F5344CB8AC3E}">
        <p14:creationId xmlns:p14="http://schemas.microsoft.com/office/powerpoint/2010/main" val="17160743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568952" cy="1143000"/>
          </a:xfrm>
        </p:spPr>
        <p:txBody>
          <a:bodyPr/>
          <a:lstStyle/>
          <a:p>
            <a:r>
              <a:rPr lang="el-GR" dirty="0"/>
              <a:t>Το αίτημα της ανοιχτής κοινωνίας</a:t>
            </a:r>
          </a:p>
        </p:txBody>
      </p:sp>
      <p:sp>
        <p:nvSpPr>
          <p:cNvPr id="3" name="Θέση περιεχομένου 2"/>
          <p:cNvSpPr>
            <a:spLocks noGrp="1"/>
          </p:cNvSpPr>
          <p:nvPr>
            <p:ph idx="1"/>
          </p:nvPr>
        </p:nvSpPr>
        <p:spPr/>
        <p:txBody>
          <a:bodyPr/>
          <a:lstStyle/>
          <a:p>
            <a:r>
              <a:rPr lang="el-GR" sz="2800" dirty="0" smtClean="0"/>
              <a:t>Πάντως, αν κάτι ίσως μπορεί να είναι περήφανος ο ΚΜ είναι πως άλλαξε τους αντιπάλους του</a:t>
            </a:r>
          </a:p>
          <a:p>
            <a:endParaRPr lang="el-GR" sz="2800" dirty="0" smtClean="0"/>
          </a:p>
          <a:p>
            <a:r>
              <a:rPr lang="el-GR" sz="2800" dirty="0" smtClean="0"/>
              <a:t>Καμιά φορά σκέφτομαι μήπως κατάφερε να αλλάξει περισσότερο </a:t>
            </a:r>
            <a:r>
              <a:rPr lang="el-GR" sz="2800" dirty="0"/>
              <a:t>τους αντιπάλους του από ότι ίσως το κόμμα του, αλλά  </a:t>
            </a:r>
            <a:r>
              <a:rPr lang="el-GR" sz="2800" dirty="0" smtClean="0"/>
              <a:t>αυτό </a:t>
            </a:r>
            <a:r>
              <a:rPr lang="el-GR" sz="2800" dirty="0"/>
              <a:t>είναι μια άλλη </a:t>
            </a:r>
            <a:r>
              <a:rPr lang="el-GR" sz="2800" dirty="0" smtClean="0"/>
              <a:t>συζήτηση.</a:t>
            </a:r>
          </a:p>
          <a:p>
            <a:pPr marL="114300" indent="0" algn="ctr">
              <a:buNone/>
            </a:pPr>
            <a:endParaRPr lang="el-GR" sz="2800" b="1" u="sng" dirty="0" smtClean="0"/>
          </a:p>
          <a:p>
            <a:endParaRPr lang="el-GR" dirty="0"/>
          </a:p>
          <a:p>
            <a:pPr marL="114300" indent="0">
              <a:buNone/>
            </a:pPr>
            <a:endParaRPr lang="el-GR" dirty="0"/>
          </a:p>
          <a:p>
            <a:endParaRPr lang="el-GR" dirty="0"/>
          </a:p>
        </p:txBody>
      </p:sp>
    </p:spTree>
    <p:extLst>
      <p:ext uri="{BB962C8B-B14F-4D97-AF65-F5344CB8AC3E}">
        <p14:creationId xmlns:p14="http://schemas.microsoft.com/office/powerpoint/2010/main" val="36890413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74638"/>
            <a:ext cx="8460432" cy="490066"/>
          </a:xfrm>
        </p:spPr>
        <p:txBody>
          <a:bodyPr/>
          <a:lstStyle/>
          <a:p>
            <a:pPr algn="ctr"/>
            <a:r>
              <a:rPr lang="el-GR" dirty="0">
                <a:solidFill>
                  <a:srgbClr val="675E47"/>
                </a:solidFill>
              </a:rPr>
              <a:t>Γιατί </a:t>
            </a:r>
            <a:r>
              <a:rPr lang="el-GR" dirty="0" smtClean="0">
                <a:solidFill>
                  <a:srgbClr val="675E47"/>
                </a:solidFill>
              </a:rPr>
              <a:t>ενδιαφέρουν οι ιδέες;</a:t>
            </a:r>
            <a:endParaRPr lang="el-GR" dirty="0"/>
          </a:p>
        </p:txBody>
      </p:sp>
      <p:sp>
        <p:nvSpPr>
          <p:cNvPr id="3" name="Θέση περιεχομένου 2"/>
          <p:cNvSpPr>
            <a:spLocks noGrp="1"/>
          </p:cNvSpPr>
          <p:nvPr>
            <p:ph idx="1"/>
          </p:nvPr>
        </p:nvSpPr>
        <p:spPr>
          <a:xfrm>
            <a:off x="179512" y="1124744"/>
            <a:ext cx="8136904" cy="5616624"/>
          </a:xfrm>
        </p:spPr>
        <p:txBody>
          <a:bodyPr>
            <a:normAutofit/>
          </a:bodyPr>
          <a:lstStyle/>
          <a:p>
            <a:pPr lvl="0">
              <a:buClr>
                <a:srgbClr val="A9A57C"/>
              </a:buClr>
            </a:pPr>
            <a:r>
              <a:rPr lang="el-GR" sz="2400" b="1" dirty="0" smtClean="0">
                <a:solidFill>
                  <a:srgbClr val="2F2B20"/>
                </a:solidFill>
              </a:rPr>
              <a:t>Μαζί με τους θεσμούς, οι ιδέες και οι νοοτροπίες (οι έξεις που λέει ο Μπουρντιέ) οριοθετούν </a:t>
            </a:r>
            <a:r>
              <a:rPr lang="el-GR" sz="2400" b="1" dirty="0" smtClean="0">
                <a:solidFill>
                  <a:srgbClr val="2F2B20"/>
                </a:solidFill>
              </a:rPr>
              <a:t>τα όρια της ανθρώπινης δράσης  και </a:t>
            </a:r>
            <a:r>
              <a:rPr lang="el-GR" sz="2400" b="1" dirty="0">
                <a:solidFill>
                  <a:srgbClr val="2F2B20"/>
                </a:solidFill>
              </a:rPr>
              <a:t>εκ των υστέρων </a:t>
            </a:r>
            <a:r>
              <a:rPr lang="el-GR" sz="2400" b="1" dirty="0" smtClean="0">
                <a:solidFill>
                  <a:srgbClr val="2F2B20"/>
                </a:solidFill>
              </a:rPr>
              <a:t>επιτρέπουν να προσδιοριστεί η σημασία της (πχ ήταν ή όχι τομή μια απόφαση ή μια περίοδος)</a:t>
            </a:r>
            <a:r>
              <a:rPr lang="el-GR" sz="2400" dirty="0" smtClean="0">
                <a:solidFill>
                  <a:srgbClr val="2F2B20"/>
                </a:solidFill>
              </a:rPr>
              <a:t> </a:t>
            </a:r>
          </a:p>
          <a:p>
            <a:pPr lvl="0">
              <a:buClr>
                <a:srgbClr val="A9A57C"/>
              </a:buClr>
            </a:pPr>
            <a:endParaRPr lang="el-GR" sz="2400" dirty="0">
              <a:solidFill>
                <a:srgbClr val="2F2B20"/>
              </a:solidFill>
            </a:endParaRPr>
          </a:p>
          <a:p>
            <a:pPr lvl="0">
              <a:buClr>
                <a:srgbClr val="A9A57C"/>
              </a:buClr>
            </a:pPr>
            <a:r>
              <a:rPr lang="el-GR" sz="2400" dirty="0" smtClean="0">
                <a:solidFill>
                  <a:srgbClr val="2F2B20"/>
                </a:solidFill>
              </a:rPr>
              <a:t>«</a:t>
            </a:r>
            <a:r>
              <a:rPr lang="el-GR" sz="2400" dirty="0">
                <a:solidFill>
                  <a:srgbClr val="2F2B20"/>
                </a:solidFill>
              </a:rPr>
              <a:t>Οι άνθρωποι κάνουν την ίδια τους την Ιστορία, δεν την κάνουν όμως κάτω από ελεύθερες συνθήκες, </a:t>
            </a:r>
            <a:r>
              <a:rPr lang="el-GR" sz="2400" dirty="0" smtClean="0">
                <a:solidFill>
                  <a:srgbClr val="2F2B20"/>
                </a:solidFill>
              </a:rPr>
              <a:t>που </a:t>
            </a:r>
            <a:r>
              <a:rPr lang="el-GR" sz="2400" dirty="0">
                <a:solidFill>
                  <a:srgbClr val="2F2B20"/>
                </a:solidFill>
              </a:rPr>
              <a:t>διάλεξαν μόνοι τους, μα κάτω </a:t>
            </a:r>
            <a:r>
              <a:rPr lang="el-GR" sz="2400" dirty="0" smtClean="0">
                <a:solidFill>
                  <a:srgbClr val="2F2B20"/>
                </a:solidFill>
              </a:rPr>
              <a:t>από </a:t>
            </a:r>
            <a:r>
              <a:rPr lang="el-GR" sz="2400" dirty="0">
                <a:solidFill>
                  <a:srgbClr val="2F2B20"/>
                </a:solidFill>
              </a:rPr>
              <a:t>συνθήκες </a:t>
            </a:r>
            <a:r>
              <a:rPr lang="el-GR" sz="2400" dirty="0" smtClean="0">
                <a:solidFill>
                  <a:srgbClr val="2F2B20"/>
                </a:solidFill>
              </a:rPr>
              <a:t>που βρέθηκαν, </a:t>
            </a:r>
            <a:r>
              <a:rPr lang="el-GR" sz="2400" dirty="0">
                <a:solidFill>
                  <a:srgbClr val="2F2B20"/>
                </a:solidFill>
              </a:rPr>
              <a:t>που δόθηκαν και κληρονομήθηκαν από </a:t>
            </a:r>
            <a:r>
              <a:rPr lang="el-GR" sz="2400" dirty="0" smtClean="0">
                <a:solidFill>
                  <a:srgbClr val="2F2B20"/>
                </a:solidFill>
              </a:rPr>
              <a:t>το </a:t>
            </a:r>
            <a:r>
              <a:rPr lang="el-GR" sz="2400" dirty="0">
                <a:solidFill>
                  <a:srgbClr val="2F2B20"/>
                </a:solidFill>
              </a:rPr>
              <a:t>παρελθόν. Η παράδοση </a:t>
            </a:r>
            <a:r>
              <a:rPr lang="el-GR" sz="2400" dirty="0" smtClean="0">
                <a:solidFill>
                  <a:srgbClr val="2F2B20"/>
                </a:solidFill>
              </a:rPr>
              <a:t>όλων των πεθαμένων γενεών </a:t>
            </a:r>
            <a:r>
              <a:rPr lang="el-GR" sz="2400" dirty="0">
                <a:solidFill>
                  <a:srgbClr val="2F2B20"/>
                </a:solidFill>
              </a:rPr>
              <a:t>βαραίνει σαν εφιάλτης στα μυαλά των ζωντανών» (Μαρξ, 18</a:t>
            </a:r>
            <a:r>
              <a:rPr lang="el-GR" sz="2400" baseline="30000" dirty="0">
                <a:solidFill>
                  <a:srgbClr val="2F2B20"/>
                </a:solidFill>
              </a:rPr>
              <a:t>η</a:t>
            </a:r>
            <a:r>
              <a:rPr lang="el-GR" sz="2400" dirty="0">
                <a:solidFill>
                  <a:srgbClr val="2F2B20"/>
                </a:solidFill>
              </a:rPr>
              <a:t> </a:t>
            </a:r>
            <a:r>
              <a:rPr lang="el-GR" sz="2400" dirty="0" err="1" smtClean="0">
                <a:solidFill>
                  <a:srgbClr val="2F2B20"/>
                </a:solidFill>
              </a:rPr>
              <a:t>Μπριμαίρ</a:t>
            </a:r>
            <a:r>
              <a:rPr lang="el-GR" sz="2400" dirty="0" smtClean="0">
                <a:solidFill>
                  <a:srgbClr val="2F2B20"/>
                </a:solidFill>
              </a:rPr>
              <a:t> του Λουδοβίκου Βοναπάρτη, </a:t>
            </a:r>
            <a:r>
              <a:rPr lang="el-GR" sz="2400" dirty="0">
                <a:solidFill>
                  <a:srgbClr val="2F2B20"/>
                </a:solidFill>
              </a:rPr>
              <a:t>1851-2, Θεμέλιο, 1986 [1869], σελ. 15). </a:t>
            </a:r>
          </a:p>
          <a:p>
            <a:endParaRPr lang="el-GR" dirty="0"/>
          </a:p>
        </p:txBody>
      </p:sp>
    </p:spTree>
    <p:extLst>
      <p:ext uri="{BB962C8B-B14F-4D97-AF65-F5344CB8AC3E}">
        <p14:creationId xmlns:p14="http://schemas.microsoft.com/office/powerpoint/2010/main" val="75868300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dirty="0" smtClean="0"/>
          </a:p>
          <a:p>
            <a:endParaRPr lang="el-GR" dirty="0"/>
          </a:p>
          <a:p>
            <a:endParaRPr lang="el-GR" dirty="0" smtClean="0"/>
          </a:p>
          <a:p>
            <a:pPr marL="114300" indent="0" algn="ctr">
              <a:buNone/>
            </a:pPr>
            <a:r>
              <a:rPr lang="el-GR" sz="4400" b="1" dirty="0" smtClean="0">
                <a:effectLst>
                  <a:outerShdw blurRad="38100" dist="38100" dir="2700000" algn="tl">
                    <a:srgbClr val="000000">
                      <a:alpha val="43137"/>
                    </a:srgbClr>
                  </a:outerShdw>
                </a:effectLst>
              </a:rPr>
              <a:t>ΣΑΣ ΕΥΧΑΡΙΣΤΩ ΠΟΛΥ</a:t>
            </a:r>
            <a:endParaRPr lang="el-GR" sz="4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266321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74638"/>
            <a:ext cx="8964488" cy="778098"/>
          </a:xfrm>
        </p:spPr>
        <p:txBody>
          <a:bodyPr/>
          <a:lstStyle/>
          <a:p>
            <a:pPr algn="ctr"/>
            <a:r>
              <a:rPr lang="el-GR" dirty="0" smtClean="0"/>
              <a:t>Το </a:t>
            </a:r>
            <a:r>
              <a:rPr lang="el-GR" dirty="0" smtClean="0"/>
              <a:t>βάρος της κληρονομιάς</a:t>
            </a:r>
            <a:endParaRPr lang="el-GR" dirty="0"/>
          </a:p>
        </p:txBody>
      </p:sp>
      <p:sp>
        <p:nvSpPr>
          <p:cNvPr id="3" name="Θέση περιεχομένου 2"/>
          <p:cNvSpPr>
            <a:spLocks noGrp="1"/>
          </p:cNvSpPr>
          <p:nvPr>
            <p:ph idx="1"/>
          </p:nvPr>
        </p:nvSpPr>
        <p:spPr>
          <a:xfrm>
            <a:off x="179512" y="1052736"/>
            <a:ext cx="8208912" cy="5348064"/>
          </a:xfrm>
        </p:spPr>
        <p:txBody>
          <a:bodyPr/>
          <a:lstStyle/>
          <a:p>
            <a:pPr marL="114300" indent="0" algn="ctr">
              <a:buNone/>
            </a:pPr>
            <a:r>
              <a:rPr lang="el-GR" sz="2800" b="1" dirty="0" smtClean="0"/>
              <a:t>Κυρίαρχο ιδεολογικο-θεσμικό πλαίσιο</a:t>
            </a:r>
          </a:p>
          <a:p>
            <a:pPr marL="114300" indent="0">
              <a:buNone/>
            </a:pPr>
            <a:endParaRPr lang="el-GR" sz="2800" dirty="0"/>
          </a:p>
          <a:p>
            <a:pPr marL="114300" indent="0">
              <a:buNone/>
            </a:pPr>
            <a:endParaRPr lang="el-GR" dirty="0" smtClean="0"/>
          </a:p>
          <a:p>
            <a:pPr marL="114300" indent="0">
              <a:buNone/>
            </a:pPr>
            <a:r>
              <a:rPr lang="el-GR" sz="2800" dirty="0" smtClean="0"/>
              <a:t>Από τον Συντηρητικό Πατερναλισμό της δεκαετίας </a:t>
            </a:r>
            <a:r>
              <a:rPr lang="el-GR" sz="2800" dirty="0" smtClean="0"/>
              <a:t>των ετών ’50-’70</a:t>
            </a:r>
            <a:endParaRPr lang="el-GR" sz="2800" dirty="0" smtClean="0"/>
          </a:p>
          <a:p>
            <a:pPr marL="114300" indent="0">
              <a:buNone/>
            </a:pPr>
            <a:endParaRPr lang="el-GR" dirty="0"/>
          </a:p>
          <a:p>
            <a:pPr marL="114300" indent="0">
              <a:buNone/>
            </a:pPr>
            <a:endParaRPr lang="el-GR" dirty="0" smtClean="0"/>
          </a:p>
          <a:p>
            <a:pPr marL="114300" indent="0">
              <a:buNone/>
            </a:pPr>
            <a:r>
              <a:rPr lang="el-GR" sz="2800" dirty="0" smtClean="0"/>
              <a:t>Στον Λαϊκιστικό Σοσιαλισμό της δεκαετίας του ’80</a:t>
            </a:r>
          </a:p>
          <a:p>
            <a:pPr marL="114300" indent="0">
              <a:buNone/>
            </a:pPr>
            <a:endParaRPr lang="el-GR" dirty="0" smtClean="0"/>
          </a:p>
          <a:p>
            <a:pPr marL="114300" indent="0">
              <a:buNone/>
            </a:pPr>
            <a:endParaRPr lang="el-GR" dirty="0"/>
          </a:p>
          <a:p>
            <a:pPr marL="114300" indent="0">
              <a:buNone/>
            </a:pPr>
            <a:endParaRPr lang="el-GR" dirty="0" smtClean="0"/>
          </a:p>
        </p:txBody>
      </p:sp>
    </p:spTree>
    <p:extLst>
      <p:ext uri="{BB962C8B-B14F-4D97-AF65-F5344CB8AC3E}">
        <p14:creationId xmlns:p14="http://schemas.microsoft.com/office/powerpoint/2010/main" val="4031589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280920" cy="1143000"/>
          </a:xfrm>
        </p:spPr>
        <p:txBody>
          <a:bodyPr/>
          <a:lstStyle/>
          <a:p>
            <a:pPr algn="ctr"/>
            <a:r>
              <a:rPr lang="el-GR" dirty="0">
                <a:solidFill>
                  <a:srgbClr val="675E47"/>
                </a:solidFill>
              </a:rPr>
              <a:t>Το </a:t>
            </a:r>
            <a:r>
              <a:rPr lang="el-GR" dirty="0" smtClean="0">
                <a:solidFill>
                  <a:srgbClr val="675E47"/>
                </a:solidFill>
              </a:rPr>
              <a:t>ιδεολογικό πλαίσιο </a:t>
            </a:r>
            <a:r>
              <a:rPr lang="el-GR" dirty="0">
                <a:solidFill>
                  <a:srgbClr val="675E47"/>
                </a:solidFill>
              </a:rPr>
              <a:t>του </a:t>
            </a:r>
            <a:r>
              <a:rPr lang="el-GR" dirty="0" smtClean="0">
                <a:solidFill>
                  <a:srgbClr val="675E47"/>
                </a:solidFill>
              </a:rPr>
              <a:t>’70: Ο πατερναλισμός</a:t>
            </a:r>
            <a:endParaRPr lang="el-GR" dirty="0"/>
          </a:p>
        </p:txBody>
      </p:sp>
      <p:sp>
        <p:nvSpPr>
          <p:cNvPr id="3" name="Θέση περιεχομένου 2"/>
          <p:cNvSpPr>
            <a:spLocks noGrp="1"/>
          </p:cNvSpPr>
          <p:nvPr>
            <p:ph idx="1"/>
          </p:nvPr>
        </p:nvSpPr>
        <p:spPr/>
        <p:txBody>
          <a:bodyPr/>
          <a:lstStyle/>
          <a:p>
            <a:endParaRPr lang="el-GR" dirty="0"/>
          </a:p>
          <a:p>
            <a:pPr algn="just"/>
            <a:r>
              <a:rPr lang="el-GR" sz="2400" dirty="0">
                <a:ea typeface="Times New Roman"/>
              </a:rPr>
              <a:t>Ως πολιτική </a:t>
            </a:r>
            <a:r>
              <a:rPr lang="el-GR" sz="2400" dirty="0" smtClean="0">
                <a:ea typeface="Times New Roman"/>
              </a:rPr>
              <a:t>αντίληψη, ο Πατερναλισμός υποδηλώνει η </a:t>
            </a:r>
            <a:r>
              <a:rPr lang="el-GR" sz="2400" dirty="0">
                <a:ea typeface="Times New Roman"/>
              </a:rPr>
              <a:t>εξουσία που ασκείται πάνω σε άλλους με πρόθεση την παροχή </a:t>
            </a:r>
            <a:r>
              <a:rPr lang="el-GR" sz="2400" dirty="0" smtClean="0">
                <a:ea typeface="Times New Roman"/>
              </a:rPr>
              <a:t>οφέλους </a:t>
            </a:r>
            <a:r>
              <a:rPr lang="el-GR" sz="2400" dirty="0">
                <a:ea typeface="Times New Roman"/>
              </a:rPr>
              <a:t>ή την προστασία από το </a:t>
            </a:r>
            <a:r>
              <a:rPr lang="el-GR" sz="2400" dirty="0" smtClean="0">
                <a:ea typeface="Times New Roman"/>
              </a:rPr>
              <a:t>κακό. </a:t>
            </a:r>
            <a:r>
              <a:rPr lang="el-GR" sz="2400" dirty="0">
                <a:ea typeface="Times New Roman"/>
              </a:rPr>
              <a:t>Η βάση για τον πατερναλισμό είναι ότι η σοφία και η εμπειρία δεν είναι ισομερώς κατανεμημένες στην κοινωνία. Εκείνοι που βρίσκονται στην εξουσία «γνωρίζουν καλύτερα</a:t>
            </a:r>
            <a:r>
              <a:rPr lang="el-GR" sz="2400" dirty="0" smtClean="0">
                <a:ea typeface="Times New Roman"/>
              </a:rPr>
              <a:t>». [</a:t>
            </a:r>
            <a:r>
              <a:rPr lang="en-US" sz="2400" dirty="0" smtClean="0">
                <a:ea typeface="Times New Roman"/>
              </a:rPr>
              <a:t>Heywood, political Ideologies, 2012]</a:t>
            </a:r>
            <a:endParaRPr lang="el-GR" dirty="0" smtClean="0"/>
          </a:p>
          <a:p>
            <a:endParaRPr lang="el-GR" dirty="0"/>
          </a:p>
          <a:p>
            <a:endParaRPr lang="el-GR" dirty="0" smtClean="0"/>
          </a:p>
          <a:p>
            <a:endParaRPr lang="el-GR" dirty="0"/>
          </a:p>
        </p:txBody>
      </p:sp>
    </p:spTree>
    <p:extLst>
      <p:ext uri="{BB962C8B-B14F-4D97-AF65-F5344CB8AC3E}">
        <p14:creationId xmlns:p14="http://schemas.microsoft.com/office/powerpoint/2010/main" val="41893274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424936" cy="1143000"/>
          </a:xfrm>
        </p:spPr>
        <p:txBody>
          <a:bodyPr/>
          <a:lstStyle/>
          <a:p>
            <a:pPr algn="ctr"/>
            <a:r>
              <a:rPr lang="el-GR" dirty="0"/>
              <a:t>Το </a:t>
            </a:r>
            <a:r>
              <a:rPr lang="el-GR" dirty="0" smtClean="0"/>
              <a:t>ιδεολογικό πλαίσιο του 70: </a:t>
            </a:r>
            <a:br>
              <a:rPr lang="el-GR" dirty="0" smtClean="0"/>
            </a:br>
            <a:r>
              <a:rPr lang="el-GR" dirty="0" smtClean="0"/>
              <a:t>Ο πατερναλισμός</a:t>
            </a:r>
            <a:endParaRPr lang="el-GR" dirty="0"/>
          </a:p>
        </p:txBody>
      </p:sp>
      <p:sp>
        <p:nvSpPr>
          <p:cNvPr id="3" name="Θέση περιεχομένου 2"/>
          <p:cNvSpPr>
            <a:spLocks noGrp="1"/>
          </p:cNvSpPr>
          <p:nvPr>
            <p:ph idx="1"/>
          </p:nvPr>
        </p:nvSpPr>
        <p:spPr>
          <a:xfrm>
            <a:off x="179512" y="1600200"/>
            <a:ext cx="7897688" cy="5257800"/>
          </a:xfrm>
        </p:spPr>
        <p:txBody>
          <a:bodyPr>
            <a:normAutofit/>
          </a:bodyPr>
          <a:lstStyle/>
          <a:p>
            <a:r>
              <a:rPr lang="el-GR" sz="2800" b="1" dirty="0" smtClean="0"/>
              <a:t>Δύο περιόδους πατερναλισμού:</a:t>
            </a:r>
          </a:p>
          <a:p>
            <a:r>
              <a:rPr lang="el-GR" sz="2800" b="1" dirty="0" smtClean="0"/>
              <a:t>Σκληρός Πατερναλισμός (1947-1974) </a:t>
            </a:r>
            <a:r>
              <a:rPr lang="el-GR" sz="2800" dirty="0"/>
              <a:t>του μετεμφυλιακού κράτους (απαγόρευση του ΚΚ, έλεγχος </a:t>
            </a:r>
            <a:r>
              <a:rPr lang="el-GR" sz="2800" dirty="0" smtClean="0"/>
              <a:t>φρονημάτων/ πιστοποιητικά, φάκελοι, </a:t>
            </a:r>
            <a:r>
              <a:rPr lang="el-GR" sz="2800" dirty="0"/>
              <a:t>έλεγχος στην προσωπική ζωή πχ ν. 4000) </a:t>
            </a:r>
            <a:endParaRPr lang="el-GR" sz="2800" dirty="0" smtClean="0"/>
          </a:p>
          <a:p>
            <a:endParaRPr lang="el-GR" sz="2800" dirty="0" smtClean="0"/>
          </a:p>
          <a:p>
            <a:r>
              <a:rPr lang="el-GR" sz="2800" dirty="0" smtClean="0"/>
              <a:t>Εμπειρικά αντιληπτές συνέπειες: κράτος νικητών πελατειασμός, αποκλεισμός,  αυταρχισμός. </a:t>
            </a:r>
            <a:endParaRPr lang="el-GR" sz="2800" dirty="0"/>
          </a:p>
          <a:p>
            <a:endParaRPr lang="en-US" dirty="0" smtClean="0"/>
          </a:p>
          <a:p>
            <a:endParaRPr lang="el-GR" dirty="0"/>
          </a:p>
          <a:p>
            <a:endParaRPr lang="el-GR" dirty="0"/>
          </a:p>
          <a:p>
            <a:endParaRPr lang="el-GR" dirty="0"/>
          </a:p>
        </p:txBody>
      </p:sp>
    </p:spTree>
    <p:extLst>
      <p:ext uri="{BB962C8B-B14F-4D97-AF65-F5344CB8AC3E}">
        <p14:creationId xmlns:p14="http://schemas.microsoft.com/office/powerpoint/2010/main" val="25384734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74638"/>
            <a:ext cx="8460432" cy="1143000"/>
          </a:xfrm>
        </p:spPr>
        <p:txBody>
          <a:bodyPr/>
          <a:lstStyle/>
          <a:p>
            <a:pPr algn="ctr"/>
            <a:r>
              <a:rPr lang="el-GR" dirty="0"/>
              <a:t>Το </a:t>
            </a:r>
            <a:r>
              <a:rPr lang="el-GR" dirty="0" smtClean="0"/>
              <a:t>ιδεολογικό πλαίσιο του ’70: πατερναλισμός</a:t>
            </a:r>
            <a:endParaRPr lang="el-GR" dirty="0"/>
          </a:p>
        </p:txBody>
      </p:sp>
      <p:sp>
        <p:nvSpPr>
          <p:cNvPr id="3" name="Θέση περιεχομένου 2"/>
          <p:cNvSpPr>
            <a:spLocks noGrp="1"/>
          </p:cNvSpPr>
          <p:nvPr>
            <p:ph idx="1"/>
          </p:nvPr>
        </p:nvSpPr>
        <p:spPr>
          <a:xfrm>
            <a:off x="107504" y="1600200"/>
            <a:ext cx="8280920" cy="4925144"/>
          </a:xfrm>
        </p:spPr>
        <p:txBody>
          <a:bodyPr>
            <a:normAutofit lnSpcReduction="10000"/>
          </a:bodyPr>
          <a:lstStyle/>
          <a:p>
            <a:r>
              <a:rPr lang="el-GR" sz="2800" b="1" dirty="0"/>
              <a:t>Ήπιος </a:t>
            </a:r>
            <a:r>
              <a:rPr lang="el-GR" sz="2800" b="1" dirty="0" smtClean="0"/>
              <a:t>Πατερναλισμός (1974-1981) </a:t>
            </a:r>
            <a:r>
              <a:rPr lang="el-GR" sz="2800" dirty="0"/>
              <a:t>του Κωνσταντίνου </a:t>
            </a:r>
            <a:r>
              <a:rPr lang="el-GR" sz="2800" dirty="0" smtClean="0"/>
              <a:t>Καραμανλή </a:t>
            </a:r>
            <a:r>
              <a:rPr lang="el-GR" sz="2800" dirty="0"/>
              <a:t>, μέσω της συστηματικότερης αναζήτησης </a:t>
            </a:r>
            <a:r>
              <a:rPr lang="el-GR" sz="2800" dirty="0" smtClean="0"/>
              <a:t>συναινέσεων, </a:t>
            </a:r>
            <a:r>
              <a:rPr lang="el-GR" sz="2800" dirty="0" smtClean="0"/>
              <a:t>φιλελευθεροποίηση </a:t>
            </a:r>
            <a:r>
              <a:rPr lang="el-GR" sz="2800" dirty="0" smtClean="0"/>
              <a:t>των θεσμών, της ευρωπαϊκής πορείας. </a:t>
            </a:r>
          </a:p>
          <a:p>
            <a:endParaRPr lang="el-GR" sz="2800" dirty="0"/>
          </a:p>
          <a:p>
            <a:r>
              <a:rPr lang="el-GR" sz="2800" b="1" dirty="0"/>
              <a:t>Εμπειρικά αντιληπτές συνέπειες</a:t>
            </a:r>
            <a:r>
              <a:rPr lang="el-GR" sz="2800" dirty="0"/>
              <a:t>: εκδημοκρατισμός και εξευρωπαϊσμός</a:t>
            </a:r>
            <a:r>
              <a:rPr lang="el-GR" sz="2800" dirty="0" smtClean="0"/>
              <a:t>.</a:t>
            </a:r>
          </a:p>
          <a:p>
            <a:r>
              <a:rPr lang="el-GR" sz="2800" dirty="0" smtClean="0"/>
              <a:t>Διεύρυνση του ρόλου του Κράτους στην οικονομία</a:t>
            </a:r>
            <a:r>
              <a:rPr lang="el-GR" sz="2800" dirty="0" smtClean="0"/>
              <a:t>.  Υπερβολικός αριθμός ρυθμίσεων που αφορούν όχι μόνο την οικονομία αλλά και τη ζωή .</a:t>
            </a:r>
            <a:endParaRPr lang="el-GR" sz="2800" dirty="0"/>
          </a:p>
          <a:p>
            <a:endParaRPr lang="el-GR" sz="2800" dirty="0"/>
          </a:p>
        </p:txBody>
      </p:sp>
    </p:spTree>
    <p:extLst>
      <p:ext uri="{BB962C8B-B14F-4D97-AF65-F5344CB8AC3E}">
        <p14:creationId xmlns:p14="http://schemas.microsoft.com/office/powerpoint/2010/main" val="24504865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280920" cy="850106"/>
          </a:xfrm>
        </p:spPr>
        <p:txBody>
          <a:bodyPr/>
          <a:lstStyle/>
          <a:p>
            <a:r>
              <a:rPr lang="el-GR" dirty="0"/>
              <a:t>Το </a:t>
            </a:r>
            <a:r>
              <a:rPr lang="el-GR" dirty="0" smtClean="0"/>
              <a:t>ιδεολογικό πλαίσιο </a:t>
            </a:r>
            <a:r>
              <a:rPr lang="el-GR" dirty="0"/>
              <a:t>του ’80</a:t>
            </a:r>
          </a:p>
        </p:txBody>
      </p:sp>
      <p:sp>
        <p:nvSpPr>
          <p:cNvPr id="3" name="Θέση περιεχομένου 2"/>
          <p:cNvSpPr>
            <a:spLocks noGrp="1"/>
          </p:cNvSpPr>
          <p:nvPr>
            <p:ph idx="1"/>
          </p:nvPr>
        </p:nvSpPr>
        <p:spPr>
          <a:xfrm>
            <a:off x="107504" y="1124744"/>
            <a:ext cx="8352928" cy="5616624"/>
          </a:xfrm>
        </p:spPr>
        <p:txBody>
          <a:bodyPr>
            <a:normAutofit/>
          </a:bodyPr>
          <a:lstStyle/>
          <a:p>
            <a:r>
              <a:rPr lang="el-GR" sz="2800" b="1" dirty="0" smtClean="0"/>
              <a:t>Ο λαϊκιστικός σοσιαλισμός: 1981-1985: </a:t>
            </a:r>
            <a:r>
              <a:rPr lang="el-GR" sz="2800" dirty="0" smtClean="0"/>
              <a:t>«Συμβόλαιο με το λαό: Το ΠΑΣΟΚ στην Κυβέρνηση – ο Λαός στην εξουσία» (4-10-1981)</a:t>
            </a:r>
          </a:p>
          <a:p>
            <a:pPr marL="114300" indent="0">
              <a:buNone/>
            </a:pPr>
            <a:endParaRPr lang="el-GR" sz="2800" dirty="0" smtClean="0"/>
          </a:p>
          <a:p>
            <a:pPr marL="114300" indent="0">
              <a:buNone/>
            </a:pPr>
            <a:r>
              <a:rPr lang="el-GR" sz="2800" dirty="0" smtClean="0"/>
              <a:t>«H </a:t>
            </a:r>
            <a:r>
              <a:rPr lang="el-GR" sz="2800" dirty="0"/>
              <a:t>κατάκτηση της Εθνικής Ανεξαρτησίας, της Λαϊκής Κυριαρχίας και η Κοινωνική Απελευθέρωση, ο Σοσιαλιστικός Μετασχηματισμός συνθέτουν το όραμα της μεγάλης </a:t>
            </a:r>
            <a:r>
              <a:rPr lang="el-GR" sz="2800" dirty="0" smtClean="0"/>
              <a:t>Αλλαγής». </a:t>
            </a:r>
          </a:p>
          <a:p>
            <a:endParaRPr lang="el-GR" sz="2800" dirty="0"/>
          </a:p>
          <a:p>
            <a:endParaRPr lang="el-GR" sz="2800" dirty="0" smtClean="0"/>
          </a:p>
          <a:p>
            <a:endParaRPr lang="el-GR" dirty="0" smtClean="0"/>
          </a:p>
          <a:p>
            <a:pPr marL="114300" indent="0">
              <a:buNone/>
            </a:pPr>
            <a:endParaRPr lang="el-GR" dirty="0"/>
          </a:p>
        </p:txBody>
      </p:sp>
    </p:spTree>
    <p:extLst>
      <p:ext uri="{BB962C8B-B14F-4D97-AF65-F5344CB8AC3E}">
        <p14:creationId xmlns:p14="http://schemas.microsoft.com/office/powerpoint/2010/main" val="35557896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280920" cy="1143000"/>
          </a:xfrm>
        </p:spPr>
        <p:txBody>
          <a:bodyPr/>
          <a:lstStyle/>
          <a:p>
            <a:r>
              <a:rPr lang="el-GR" dirty="0"/>
              <a:t>Το ιδεολογικό πλαίσιο του ’80</a:t>
            </a:r>
          </a:p>
        </p:txBody>
      </p:sp>
      <p:sp>
        <p:nvSpPr>
          <p:cNvPr id="3" name="Θέση περιεχομένου 2"/>
          <p:cNvSpPr>
            <a:spLocks noGrp="1"/>
          </p:cNvSpPr>
          <p:nvPr>
            <p:ph idx="1"/>
          </p:nvPr>
        </p:nvSpPr>
        <p:spPr>
          <a:xfrm>
            <a:off x="107504" y="1600200"/>
            <a:ext cx="7969696" cy="5257800"/>
          </a:xfrm>
        </p:spPr>
        <p:txBody>
          <a:bodyPr/>
          <a:lstStyle/>
          <a:p>
            <a:r>
              <a:rPr lang="el-GR" b="1" u="sng" dirty="0" smtClean="0"/>
              <a:t>Η νέα εξουσία</a:t>
            </a:r>
          </a:p>
          <a:p>
            <a:r>
              <a:rPr lang="el-GR" dirty="0" smtClean="0"/>
              <a:t>«</a:t>
            </a:r>
            <a:r>
              <a:rPr lang="el-GR" dirty="0" smtClean="0"/>
              <a:t>Τρία </a:t>
            </a:r>
            <a:r>
              <a:rPr lang="el-GR" dirty="0"/>
              <a:t>είναι τα βάθρα της Δημοκρατίας: </a:t>
            </a:r>
            <a:r>
              <a:rPr lang="el-GR" dirty="0" err="1"/>
              <a:t>Tο</a:t>
            </a:r>
            <a:r>
              <a:rPr lang="el-GR" dirty="0"/>
              <a:t> Κοινοβούλιο, η Τοπική Αυτοδιοίκηση, ο </a:t>
            </a:r>
            <a:r>
              <a:rPr lang="el-GR" dirty="0" smtClean="0"/>
              <a:t>Συνδικαλισμός […] </a:t>
            </a:r>
            <a:endParaRPr lang="el-GR" dirty="0" smtClean="0"/>
          </a:p>
          <a:p>
            <a:endParaRPr lang="el-GR" dirty="0"/>
          </a:p>
          <a:p>
            <a:pPr marL="114300" indent="0">
              <a:buNone/>
            </a:pPr>
            <a:r>
              <a:rPr lang="el-GR" dirty="0" smtClean="0"/>
              <a:t>«H </a:t>
            </a:r>
            <a:r>
              <a:rPr lang="el-GR" dirty="0"/>
              <a:t>εξασφάλιση της λαϊκής συναίνεσης και συμμετοχής δε μπορεί και δεν πρέπει να στηριχθεί μόνο στην Κυβερνητική πρόθεση και στην αυθόρμητη </a:t>
            </a:r>
            <a:r>
              <a:rPr lang="el-GR" dirty="0" smtClean="0"/>
              <a:t>πρωτοβουλία</a:t>
            </a:r>
            <a:r>
              <a:rPr lang="el-GR" dirty="0" smtClean="0"/>
              <a:t>.  </a:t>
            </a:r>
            <a:r>
              <a:rPr lang="el-GR" dirty="0" smtClean="0"/>
              <a:t>Απαιτείται </a:t>
            </a:r>
            <a:r>
              <a:rPr lang="el-GR" dirty="0"/>
              <a:t>ταυτόχρονα να αποκτήσουν ουσιαστικό περιεχόμενο, και να γίνουν φορείς πραγματικής εξουσίας το Κοινοβούλιο, ο Συνδικαλισμός και η Τοπική Αυτοδιοίκηση, θεσμοί που κατακτήθηκαν με πολύχρονους αγώνες του Λαού </a:t>
            </a:r>
            <a:r>
              <a:rPr lang="el-GR" dirty="0" smtClean="0"/>
              <a:t>μας». (Συμβόλαιο με το Λαό)</a:t>
            </a:r>
            <a:endParaRPr lang="el-GR" dirty="0"/>
          </a:p>
        </p:txBody>
      </p:sp>
    </p:spTree>
    <p:extLst>
      <p:ext uri="{BB962C8B-B14F-4D97-AF65-F5344CB8AC3E}">
        <p14:creationId xmlns:p14="http://schemas.microsoft.com/office/powerpoint/2010/main" val="1673853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Γειτνίαση">
  <a:themeElements>
    <a:clrScheme name="Γειτνίαση">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Γειτνίαση">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900</TotalTime>
  <Words>2096</Words>
  <Application>Microsoft Office PowerPoint</Application>
  <PresentationFormat>Προβολή στην οθόνη (4:3)</PresentationFormat>
  <Paragraphs>166</Paragraphs>
  <Slides>30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Γειτνίαση</vt:lpstr>
      <vt:lpstr>Η δεκαετία του ’80, η Ανοικτή Κοινωνία και ο Κ. Μητσοτάκης</vt:lpstr>
      <vt:lpstr>Γιατί ενδιαφέρουν οι ιδέες </vt:lpstr>
      <vt:lpstr>Γιατί ενδιαφέρουν οι ιδέες;</vt:lpstr>
      <vt:lpstr>Το βάρος της κληρονομιάς</vt:lpstr>
      <vt:lpstr>Το ιδεολογικό πλαίσιο του ’70: Ο πατερναλισμός</vt:lpstr>
      <vt:lpstr>Το ιδεολογικό πλαίσιο του 70:  Ο πατερναλισμός</vt:lpstr>
      <vt:lpstr>Το ιδεολογικό πλαίσιο του ’70: πατερναλισμός</vt:lpstr>
      <vt:lpstr>Το ιδεολογικό πλαίσιο του ’80</vt:lpstr>
      <vt:lpstr>Το ιδεολογικό πλαίσιο του ’80</vt:lpstr>
      <vt:lpstr>Το ιδεολογικό πλαίσιο του ’80</vt:lpstr>
      <vt:lpstr>Το ιδεολογικό πλαίσιο του ’80</vt:lpstr>
      <vt:lpstr>Το ιδεολογικό πλαίσιο του ’80</vt:lpstr>
      <vt:lpstr>Το ιδεολογικό πλαίσιο του ’80</vt:lpstr>
      <vt:lpstr>Το πλαίσιο της δεκαετίας του ’80</vt:lpstr>
      <vt:lpstr>Το ιδεολογικό πλαίσιο του ’80</vt:lpstr>
      <vt:lpstr>Το ιδεολογικό πλαίσιο του ’80</vt:lpstr>
      <vt:lpstr>Το ιδεολογικό πλαίσιο του ’80</vt:lpstr>
      <vt:lpstr>Κλειστή ή ανοιχτή Κοινωνία; </vt:lpstr>
      <vt:lpstr>Κλειστή ή ανοιχτή κοινωνία;</vt:lpstr>
      <vt:lpstr>Κλειστή Κοινωνία στη δεκαετία του ’80 </vt:lpstr>
      <vt:lpstr>Το αίτημα της ανοιχτής κοινωνίας</vt:lpstr>
      <vt:lpstr>Το αίτημα της ανοιχτής κοινωνίας</vt:lpstr>
      <vt:lpstr>Το αίτημα της ανοιχτής κοινωνίας</vt:lpstr>
      <vt:lpstr>Το αίτημα της ανοιχτής κοινωνίας</vt:lpstr>
      <vt:lpstr>Το αίτημα της ανοιχτής κοινωνίας</vt:lpstr>
      <vt:lpstr>Το αίτημα της ανοιχτής κοινωνίας</vt:lpstr>
      <vt:lpstr>Το αίτημα της ανοιχτής κοινωνίας</vt:lpstr>
      <vt:lpstr>Το αίτημα της ανοιχτής κοινωνίας</vt:lpstr>
      <vt:lpstr>Το αίτημα της ανοιχτής κοινωνίας</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δεκαετία του ‘80, η Ανοικτή Κοινωνία και ο Κ. Μητσοτάκης</dc:title>
  <dc:creator>nikos</dc:creator>
  <cp:lastModifiedBy>nikos</cp:lastModifiedBy>
  <cp:revision>45</cp:revision>
  <dcterms:created xsi:type="dcterms:W3CDTF">2018-05-20T06:40:23Z</dcterms:created>
  <dcterms:modified xsi:type="dcterms:W3CDTF">2018-05-21T06:15:06Z</dcterms:modified>
</cp:coreProperties>
</file>